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85" r:id="rId3"/>
    <p:sldId id="326" r:id="rId4"/>
    <p:sldId id="286" r:id="rId5"/>
    <p:sldId id="308" r:id="rId6"/>
    <p:sldId id="287" r:id="rId7"/>
    <p:sldId id="289" r:id="rId8"/>
    <p:sldId id="309" r:id="rId9"/>
  </p:sldIdLst>
  <p:sldSz cx="9144000" cy="6858000" type="screen4x3"/>
  <p:notesSz cx="6888163" cy="100203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nstantia" panose="02030602050306030303" pitchFamily="18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8976E6-D85E-49DA-B9F1-8AFD0D648CE4}">
  <a:tblStyle styleId="{448976E6-D85E-49DA-B9F1-8AFD0D648CE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4686" autoAdjust="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lIns="96600" tIns="96600" rIns="96600" bIns="96600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078" marR="0" lvl="1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66155" marR="0" lvl="2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9233" marR="0" lvl="3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32310" marR="0" lvl="4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15388" marR="0" lvl="5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98465" marR="0" lvl="6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81543" marR="0" lvl="7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64620" marR="0" lvl="8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lIns="96600" tIns="96600" rIns="96600" bIns="96600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078" marR="0" lvl="1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66155" marR="0" lvl="2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9233" marR="0" lvl="3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32310" marR="0" lvl="4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15388" marR="0" lvl="5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98465" marR="0" lvl="6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81543" marR="0" lvl="7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64620" marR="0" lvl="8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29" cy="4509135"/>
          </a:xfrm>
          <a:prstGeom prst="rect">
            <a:avLst/>
          </a:prstGeom>
          <a:noFill/>
          <a:ln>
            <a:noFill/>
          </a:ln>
        </p:spPr>
        <p:txBody>
          <a:bodyPr lIns="96600" tIns="96600" rIns="96600" bIns="96600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lIns="96600" tIns="96600" rIns="96600" bIns="96600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078" marR="0" lvl="1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66155" marR="0" lvl="2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9233" marR="0" lvl="3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32310" marR="0" lvl="4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15388" marR="0" lvl="5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98465" marR="0" lvl="6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81543" marR="0" lvl="7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64620" marR="0" lvl="8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01698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lIns="96600" tIns="48287" rIns="96600" bIns="48287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uk-UA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uk-UA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29" cy="4509135"/>
          </a:xfrm>
          <a:prstGeom prst="rect">
            <a:avLst/>
          </a:prstGeom>
        </p:spPr>
        <p:txBody>
          <a:bodyPr lIns="96600" tIns="96600" rIns="96600" bIns="96600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29" cy="4509135"/>
          </a:xfrm>
          <a:prstGeom prst="rect">
            <a:avLst/>
          </a:prstGeom>
        </p:spPr>
        <p:txBody>
          <a:bodyPr lIns="96600" tIns="96600" rIns="96600" bIns="96600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29" cy="4509135"/>
          </a:xfrm>
          <a:prstGeom prst="rect">
            <a:avLst/>
          </a:prstGeom>
        </p:spPr>
        <p:txBody>
          <a:bodyPr lIns="96600" tIns="96600" rIns="96600" bIns="96600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29" cy="4509135"/>
          </a:xfrm>
          <a:prstGeom prst="rect">
            <a:avLst/>
          </a:prstGeom>
        </p:spPr>
        <p:txBody>
          <a:bodyPr lIns="96600" tIns="96600" rIns="96600" bIns="96600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29" cy="4509135"/>
          </a:xfrm>
          <a:prstGeom prst="rect">
            <a:avLst/>
          </a:prstGeom>
        </p:spPr>
        <p:txBody>
          <a:bodyPr lIns="96600" tIns="96600" rIns="96600" bIns="96600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uk-UA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uk-UA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uk-UA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uk-UA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uk-UA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uk-UA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uk-UA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uk-UA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uk-UA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uk-UA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uk-UA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 l="-14999" r="-14997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uk-UA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u.edu.u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u.edu.u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u.edu.u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mu.edu.u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u.edu.u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u.edu.u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mu.edu.u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052736"/>
            <a:ext cx="8229600" cy="5184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uk-UA" sz="3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uk-UA" sz="3884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Міжнародне співробітництво як пріоритетний напрям стратегічного розвитку</a:t>
            </a:r>
            <a:r>
              <a:rPr lang="uk-UA" sz="3884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uk-UA" sz="3884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університету та інтеграції до світового науково-освітнього </a:t>
            </a:r>
            <a:r>
              <a:rPr lang="uk-UA" sz="3884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простору</a:t>
            </a:r>
            <a:r>
              <a:rPr lang="uk-UA" sz="296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uk-UA" sz="296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uk-UA" sz="296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uk-UA" sz="2400" b="1" i="0" u="none" strike="noStrike" cap="none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/>
              </a:rPr>
              <a:t>Доповідач</a:t>
            </a:r>
            <a:r>
              <a:rPr lang="uk-UA" sz="2400" b="0" i="0" u="none" strike="noStrike" cap="none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/>
              </a:rPr>
              <a:t> – проректор з міжнародних зв'язків та 	</a:t>
            </a:r>
            <a:r>
              <a:rPr lang="uk-UA" sz="2400" b="0" i="0" u="none" strike="noStrike" cap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/>
              </a:rPr>
              <a:t>		науково-педагогічної </a:t>
            </a:r>
            <a:r>
              <a:rPr lang="uk-UA" sz="2400" b="0" i="0" u="none" strike="noStrike" cap="none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/>
              </a:rPr>
              <a:t>роботи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uk-UA" sz="2400" b="0" i="0" u="none" strike="noStrike" cap="none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/>
              </a:rPr>
              <a:t>	 </a:t>
            </a:r>
            <a:r>
              <a:rPr lang="uk-UA" sz="2400" b="0" i="0" u="none" strike="noStrike" cap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/>
              </a:rPr>
              <a:t>	проф</a:t>
            </a:r>
            <a:r>
              <a:rPr lang="uk-UA" sz="2400" b="0" i="0" u="none" strike="noStrike" cap="none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/>
              </a:rPr>
              <a:t>. </a:t>
            </a:r>
            <a:r>
              <a:rPr lang="uk-UA" sz="2400" b="0" i="0" u="none" strike="noStrike" cap="none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/>
              </a:rPr>
              <a:t>Линовицька</a:t>
            </a:r>
            <a:r>
              <a:rPr lang="uk-UA" sz="2400" b="0" i="0" u="none" strike="noStrike" cap="none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/>
              </a:rPr>
              <a:t> О.В.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96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96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Shape 89" descr="http://www.nmu.edu.ua/image/logo-2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0392" y="116633"/>
            <a:ext cx="945454" cy="1029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lang="uk-UA" sz="4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Проект рішення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21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SzPct val="25000"/>
              <a:buNone/>
            </a:pPr>
            <a:r>
              <a:rPr lang="uk-UA" sz="24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З </a:t>
            </a:r>
            <a:r>
              <a:rPr lang="uk-UA" sz="2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метою </a:t>
            </a:r>
            <a:r>
              <a:rPr lang="uk-UA" sz="24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підвищення  репутації </a:t>
            </a:r>
            <a:r>
              <a:rPr lang="uk-UA" sz="2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НМУ імені О.О.Богомольця як  лідера та </a:t>
            </a:r>
            <a:r>
              <a:rPr lang="uk-UA" sz="24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інноватора</a:t>
            </a:r>
            <a:r>
              <a:rPr lang="uk-UA" sz="2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у сфері медичної освіти </a:t>
            </a:r>
            <a:r>
              <a:rPr lang="uk-UA" sz="24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провести комплекс   заходів  із залученням провідних </a:t>
            </a:r>
            <a:r>
              <a:rPr lang="uk-UA" sz="2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міжнародних експертів (фахівців) у сфері </a:t>
            </a:r>
            <a:r>
              <a:rPr lang="uk-UA" sz="24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uk-UA" sz="2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медичної </a:t>
            </a:r>
            <a:r>
              <a:rPr lang="uk-UA" sz="24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освіти, менеджменту освіти, в </a:t>
            </a:r>
            <a:r>
              <a:rPr lang="uk-UA" sz="2400" dirty="0" smtClean="0">
                <a:latin typeface="+mn-lt"/>
              </a:rPr>
              <a:t>сфері охорони здоров'я,  </a:t>
            </a:r>
            <a:r>
              <a:rPr lang="uk-UA" sz="2400" dirty="0" err="1" smtClean="0">
                <a:latin typeface="+mn-lt"/>
              </a:rPr>
              <a:t>ІТ-технологій</a:t>
            </a:r>
            <a:r>
              <a:rPr lang="uk-UA" sz="2400" dirty="0" smtClean="0">
                <a:latin typeface="+mn-lt"/>
              </a:rPr>
              <a:t> та </a:t>
            </a:r>
            <a:r>
              <a:rPr lang="uk-UA" sz="24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ін.  </a:t>
            </a:r>
            <a:endParaRPr lang="uk-UA" sz="24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uk-UA" sz="24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Відповідальні:</a:t>
            </a:r>
            <a:r>
              <a:rPr lang="uk-UA" sz="2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перший проректор з науково-педагогічної  роботи, проректор   з  науково-педагогічної  роботи, проректор з міжнародних зв'язків  та науково-педагогічної роботи, декани, завідувачі кафедр/ директори інститутів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uk-UA" sz="24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Термін виконання</a:t>
            </a:r>
            <a:r>
              <a:rPr lang="uk-UA" sz="2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:  </a:t>
            </a:r>
            <a:r>
              <a:rPr lang="uk-UA" sz="2400" dirty="0" err="1" smtClean="0">
                <a:latin typeface="+mn-lt"/>
              </a:rPr>
              <a:t>кітень</a:t>
            </a:r>
            <a:r>
              <a:rPr lang="uk-UA" sz="24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2019р</a:t>
            </a:r>
            <a:r>
              <a:rPr lang="uk-UA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Shape 330" descr="http://www.nmu.edu.ua/image/logo-2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0392" y="116633"/>
            <a:ext cx="945454" cy="1029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4"/>
          </a:xfrm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Проект рішення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352928" cy="4824536"/>
          </a:xfrm>
        </p:spPr>
        <p:txBody>
          <a:bodyPr/>
          <a:lstStyle/>
          <a:p>
            <a:pPr algn="l"/>
            <a:r>
              <a:rPr lang="uk-UA" sz="2400" dirty="0">
                <a:solidFill>
                  <a:srgbClr val="000000"/>
                </a:solidFill>
                <a:latin typeface="Arial"/>
              </a:rPr>
              <a:t>Запровадити преміювання </a:t>
            </a:r>
            <a:r>
              <a:rPr lang="uk-UA" sz="2400" dirty="0" smtClean="0">
                <a:solidFill>
                  <a:srgbClr val="000000"/>
                </a:solidFill>
                <a:latin typeface="Arial"/>
              </a:rPr>
              <a:t>кафедр, фонд індивідуальних грантів </a:t>
            </a:r>
            <a:r>
              <a:rPr lang="uk-UA" sz="2400" dirty="0">
                <a:solidFill>
                  <a:srgbClr val="000000"/>
                </a:solidFill>
                <a:latin typeface="Arial"/>
              </a:rPr>
              <a:t>за вагомий внесок у розвиток міжнародної діяльності Університету (відповідно до рейтингових показників) та розробити відповідне Положення</a:t>
            </a:r>
            <a:r>
              <a:rPr lang="uk-UA" sz="24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algn="l"/>
            <a:endParaRPr lang="uk-UA" sz="2400" dirty="0">
              <a:solidFill>
                <a:srgbClr val="000000"/>
              </a:solidFill>
              <a:latin typeface="Arial"/>
            </a:endParaRPr>
          </a:p>
          <a:p>
            <a:pPr lvl="0" algn="l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uk-UA" sz="2400" b="1" dirty="0">
                <a:solidFill>
                  <a:srgbClr val="000000"/>
                </a:solidFill>
                <a:latin typeface="Arial"/>
              </a:rPr>
              <a:t>Відповідальні:</a:t>
            </a:r>
            <a:r>
              <a:rPr lang="uk-UA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проректор з науково-педагогічної роботи та </a:t>
            </a:r>
            <a:r>
              <a:rPr lang="uk-UA" sz="2400" dirty="0" smtClean="0">
                <a:solidFill>
                  <a:srgbClr val="000000"/>
                </a:solidFill>
                <a:latin typeface="Arial"/>
              </a:rPr>
              <a:t>перспективного розвитку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uk-UA" sz="2400" dirty="0">
                <a:solidFill>
                  <a:srgbClr val="000000"/>
                </a:solidFill>
                <a:latin typeface="Arial"/>
              </a:rPr>
              <a:t>проректор з науково-педагогічної роботи, проректор з міжнародних   зв'язків та науково-педагогічної  </a:t>
            </a:r>
            <a:r>
              <a:rPr lang="uk-UA" sz="2400" dirty="0" smtClean="0">
                <a:solidFill>
                  <a:srgbClr val="000000"/>
                </a:solidFill>
                <a:latin typeface="Arial"/>
              </a:rPr>
              <a:t>роботи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/>
              </a:rPr>
            </a:br>
            <a:r>
              <a:rPr lang="uk-UA" sz="24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lvl="0" algn="just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uk-UA" sz="2400" b="1" dirty="0">
                <a:solidFill>
                  <a:srgbClr val="000000"/>
                </a:solidFill>
                <a:latin typeface="Arial"/>
              </a:rPr>
              <a:t>Термін виконання</a:t>
            </a:r>
            <a:r>
              <a:rPr lang="uk-UA" sz="2400" dirty="0">
                <a:solidFill>
                  <a:srgbClr val="000000"/>
                </a:solidFill>
                <a:latin typeface="Arial"/>
              </a:rPr>
              <a:t>: </a:t>
            </a:r>
            <a:r>
              <a:rPr lang="uk-UA" sz="2400" dirty="0" smtClean="0">
                <a:solidFill>
                  <a:srgbClr val="000000"/>
                </a:solidFill>
                <a:latin typeface="Arial"/>
              </a:rPr>
              <a:t>листопад </a:t>
            </a:r>
            <a:r>
              <a:rPr lang="uk-UA" sz="2400" dirty="0">
                <a:solidFill>
                  <a:srgbClr val="000000"/>
                </a:solidFill>
                <a:latin typeface="Arial"/>
              </a:rPr>
              <a:t>2018р.</a:t>
            </a:r>
          </a:p>
          <a:p>
            <a:pPr algn="l"/>
            <a:endParaRPr lang="uk-UA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060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lang="uk-UA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Проект рішення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0" y="1196752"/>
            <a:ext cx="8686799" cy="5184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uk-UA" sz="2400" dirty="0" smtClean="0">
                <a:latin typeface="+mn-lt"/>
              </a:rPr>
              <a:t>З метою створення позитивного сприйняття  НМУ імені О.О.Богомольця на глобальному освітньому ринку розробити комплекс заходів щодо інформаційної  </a:t>
            </a:r>
            <a:r>
              <a:rPr lang="en-US" sz="2400" dirty="0" smtClean="0">
                <a:latin typeface="+mn-lt"/>
              </a:rPr>
              <a:t>PR-</a:t>
            </a:r>
            <a:r>
              <a:rPr lang="uk-UA" sz="2400" dirty="0" smtClean="0">
                <a:latin typeface="+mn-lt"/>
              </a:rPr>
              <a:t>підтримки іміджу Університету; </a:t>
            </a:r>
          </a:p>
          <a:p>
            <a:pPr marL="34290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uk-UA" sz="2400" dirty="0" smtClean="0">
                <a:latin typeface="+mn-lt"/>
              </a:rPr>
              <a:t>розширити участь  представників НМУ в міжнародних   освітніх   форумах та   </a:t>
            </a:r>
            <a:r>
              <a:rPr lang="uk-UA" sz="2400" dirty="0" err="1" smtClean="0">
                <a:latin typeface="+mn-lt"/>
              </a:rPr>
              <a:t>міжуніверситетських</a:t>
            </a:r>
            <a:r>
              <a:rPr lang="uk-UA" sz="2400" dirty="0" smtClean="0">
                <a:latin typeface="+mn-lt"/>
              </a:rPr>
              <a:t> заходах для фахівців з міжнародної діяльності.  Провести інформаційні кампанії в   університетах Німеччини  та Італії.  </a:t>
            </a:r>
          </a:p>
          <a:p>
            <a:pPr marL="34290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uk-UA" sz="24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indent="0" algn="just">
              <a:lnSpc>
                <a:spcPct val="80000"/>
              </a:lnSpc>
              <a:spcBef>
                <a:spcPts val="400"/>
              </a:spcBef>
              <a:buSzPct val="25000"/>
              <a:buNone/>
            </a:pPr>
            <a:r>
              <a:rPr lang="uk-UA" sz="2400" b="1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Відповідальні</a:t>
            </a:r>
            <a:r>
              <a:rPr lang="uk-UA" sz="2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: </a:t>
            </a:r>
            <a:r>
              <a:rPr lang="uk-UA" sz="2400" dirty="0" smtClean="0">
                <a:latin typeface="+mn-lt"/>
              </a:rPr>
              <a:t>перший проректор з науково-педагогічної роботи, проректор  з </a:t>
            </a:r>
            <a:r>
              <a:rPr lang="uk-UA" sz="2400" dirty="0">
                <a:latin typeface="+mn-lt"/>
              </a:rPr>
              <a:t>міжнародних   зв'язків  та науково-педагогічної роботи</a:t>
            </a:r>
            <a:r>
              <a:rPr lang="uk-UA" sz="2400" dirty="0" smtClean="0">
                <a:latin typeface="+mn-lt"/>
              </a:rPr>
              <a:t>, проректор з науково-педагогічної роботи та перспективного </a:t>
            </a:r>
            <a:r>
              <a:rPr lang="uk-UA" sz="2400" dirty="0" smtClean="0">
                <a:solidFill>
                  <a:srgbClr val="000000"/>
                </a:solidFill>
                <a:latin typeface="+mn-lt"/>
              </a:rPr>
              <a:t>розвитку,</a:t>
            </a:r>
            <a:r>
              <a:rPr lang="uk-UA" sz="24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 </a:t>
            </a:r>
            <a:r>
              <a:rPr lang="uk-UA" sz="2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декани, завідувачі кафедр</a:t>
            </a:r>
          </a:p>
          <a:p>
            <a:pPr marL="342900" marR="0" lvl="0" indent="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uk-UA" sz="24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Термін виконання</a:t>
            </a:r>
            <a:r>
              <a:rPr lang="uk-UA" sz="2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:  </a:t>
            </a:r>
            <a:r>
              <a:rPr lang="uk-UA" sz="2400" dirty="0" smtClean="0">
                <a:latin typeface="+mn-lt"/>
              </a:rPr>
              <a:t>березень 2019р.</a:t>
            </a:r>
            <a:endParaRPr lang="uk-UA" sz="24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42900" marR="0" lvl="0" indent="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uk-UA" sz="2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uk-UA" sz="2400" dirty="0" smtClean="0">
                <a:latin typeface="+mn-lt"/>
              </a:rPr>
              <a:t>	</a:t>
            </a:r>
            <a:endParaRPr lang="uk-UA" sz="2400" b="0" i="0" u="none" strike="noStrike" cap="none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uk-UA" sz="155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337" name="Shape 337" descr="http://www.nmu.edu.ua/image/logo-2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0392" y="116633"/>
            <a:ext cx="945454" cy="1029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08112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2060"/>
                </a:solidFill>
                <a:latin typeface="+mn-lt"/>
              </a:rPr>
              <a:t>Проект рішення</a:t>
            </a:r>
            <a:endParaRPr lang="uk-UA" sz="3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01416"/>
            <a:ext cx="8568952" cy="5256584"/>
          </a:xfrm>
        </p:spPr>
        <p:txBody>
          <a:bodyPr/>
          <a:lstStyle/>
          <a:p>
            <a:pPr marL="342900" lvl="0" algn="just">
              <a:spcBef>
                <a:spcPts val="400"/>
              </a:spcBef>
              <a:buClr>
                <a:schemeClr val="dk1"/>
              </a:buClr>
              <a:buSzPct val="25000"/>
            </a:pP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Продовжити заходи, спрямовані на розширення напрямів академічної мобільності; посилити вхідну мобільність студентів, викладачів, запрошених  професорів.  Удосконалити інформаційне забезпечення щодо можливостей  проходження стажувань  закордоном серед студентів та співробітників НМУ.</a:t>
            </a:r>
          </a:p>
          <a:p>
            <a:pPr marL="342900" lvl="0" algn="just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25000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342900" lvl="0" algn="just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25000"/>
            </a:pPr>
            <a:r>
              <a:rPr lang="uk-UA" sz="2400" b="1" dirty="0" smtClean="0">
                <a:solidFill>
                  <a:schemeClr val="tx1"/>
                </a:solidFill>
                <a:latin typeface="+mn-lt"/>
              </a:rPr>
              <a:t>Відповідальні: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проректор з міжнародних   зв'язків  та науково-педагогічної роботи, начальник відділу міжнародних зв'язків,  декани, завідувачі кафедр, </a:t>
            </a:r>
          </a:p>
          <a:p>
            <a:pPr marL="342900" lvl="0" algn="just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25000"/>
            </a:pPr>
            <a:r>
              <a:rPr lang="uk-UA" sz="2400" b="1" dirty="0" smtClean="0">
                <a:solidFill>
                  <a:schemeClr val="tx1"/>
                </a:solidFill>
                <a:latin typeface="+mn-lt"/>
              </a:rPr>
              <a:t>Термін виконання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:   лютий 2019р.</a:t>
            </a:r>
          </a:p>
          <a:p>
            <a:endParaRPr lang="uk-UA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Shape 344" descr="http://www.nmu.edu.ua/image/logo-2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0392" y="116633"/>
            <a:ext cx="945454" cy="1029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lang="uk-UA" sz="3600" b="1" i="0" u="none" strike="noStrike" cap="none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Проект рішення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457200" y="1124744"/>
            <a:ext cx="8229600" cy="547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uk-UA" sz="2400" dirty="0" smtClean="0">
                <a:latin typeface="+mn-lt"/>
              </a:rPr>
              <a:t>.</a:t>
            </a:r>
            <a:endParaRPr lang="uk-UA" sz="2400" dirty="0">
              <a:latin typeface="+mn-lt"/>
            </a:endParaRPr>
          </a:p>
          <a:p>
            <a:pPr marL="0" lvl="0" indent="0" algn="just">
              <a:spcBef>
                <a:spcPts val="0"/>
              </a:spcBef>
              <a:buSzPct val="25000"/>
              <a:buNone/>
            </a:pPr>
            <a:r>
              <a:rPr lang="uk-UA" sz="2400" dirty="0" smtClean="0">
                <a:latin typeface="+mn-lt"/>
              </a:rPr>
              <a:t>Поглибити  системну роботу з підвищення якості навчання англомовних студентів. </a:t>
            </a:r>
          </a:p>
          <a:p>
            <a:pPr marL="0" lvl="0" indent="0" algn="just">
              <a:spcBef>
                <a:spcPts val="0"/>
              </a:spcBef>
              <a:buSzPct val="25000"/>
              <a:buNone/>
            </a:pPr>
            <a:r>
              <a:rPr lang="uk-UA" sz="2400" dirty="0" smtClean="0">
                <a:latin typeface="+mn-lt"/>
              </a:rPr>
              <a:t>Удосконалити систему заохочення викладачів, які проводять заняття зі студентами англомовної форми навчання та </a:t>
            </a:r>
            <a:r>
              <a:rPr lang="uk-UA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uk-UA" sz="2400" dirty="0" smtClean="0">
                <a:latin typeface="+mn-lt"/>
              </a:rPr>
              <a:t>механізм  формування звітності щодо навантаження викладачів. Провести моніторинг умов викладання серед співробітників.</a:t>
            </a:r>
          </a:p>
          <a:p>
            <a:pPr marL="0" lvl="0" indent="0" algn="just">
              <a:spcBef>
                <a:spcPts val="0"/>
              </a:spcBef>
              <a:buSzPct val="25000"/>
              <a:buNone/>
            </a:pPr>
            <a:endParaRPr sz="24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just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uk-UA" sz="24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Відповідальні</a:t>
            </a:r>
            <a:r>
              <a:rPr lang="uk-UA" sz="2400" b="1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:</a:t>
            </a:r>
            <a:r>
              <a:rPr lang="uk-UA" sz="24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проректор </a:t>
            </a:r>
            <a:r>
              <a:rPr lang="ru-RU" sz="2400" dirty="0" err="1" smtClean="0">
                <a:latin typeface="+mn-lt"/>
              </a:rPr>
              <a:t>з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науково-педагогічної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роботи</a:t>
            </a:r>
            <a:r>
              <a:rPr lang="ru-RU" sz="2400" dirty="0" smtClean="0">
                <a:latin typeface="+mn-lt"/>
              </a:rPr>
              <a:t> та перспективного </a:t>
            </a:r>
            <a:r>
              <a:rPr lang="ru-RU" sz="2400" dirty="0" err="1" smtClean="0">
                <a:latin typeface="+mn-lt"/>
              </a:rPr>
              <a:t>розвитку</a:t>
            </a:r>
            <a:r>
              <a:rPr lang="ru-RU" sz="2400" dirty="0" smtClean="0">
                <a:latin typeface="+mn-lt"/>
              </a:rPr>
              <a:t>, </a:t>
            </a:r>
            <a:r>
              <a:rPr lang="uk-UA" sz="2400" dirty="0" smtClean="0">
                <a:latin typeface="+mn-lt"/>
              </a:rPr>
              <a:t>проректор з науково-педагогічної роботи, проректор з міжнародних   зв'язків та науково-педагогічної  роботи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uk-UA" sz="2400" dirty="0" smtClean="0">
                <a:latin typeface="+mn-lt"/>
              </a:rPr>
              <a:t> </a:t>
            </a:r>
            <a:endParaRPr lang="uk-UA" sz="2400" dirty="0">
              <a:latin typeface="+mn-lt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uk-UA" sz="2400" b="1" dirty="0">
                <a:latin typeface="+mn-lt"/>
              </a:rPr>
              <a:t>Термін виконання</a:t>
            </a:r>
            <a:r>
              <a:rPr lang="uk-UA" sz="2400" dirty="0" smtClean="0">
                <a:latin typeface="+mn-lt"/>
              </a:rPr>
              <a:t>: вересень - листопад 2018р</a:t>
            </a:r>
            <a:r>
              <a:rPr lang="uk-UA" sz="2400" dirty="0">
                <a:latin typeface="+mn-lt"/>
              </a:rPr>
              <a:t>.</a:t>
            </a:r>
          </a:p>
          <a:p>
            <a:pPr marL="0" lvl="0" indent="0" algn="just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endParaRPr lang="uk-UA" sz="2400" dirty="0" smtClean="0">
              <a:latin typeface="+mn-lt"/>
            </a:endParaRPr>
          </a:p>
          <a:p>
            <a:pPr marL="0" lvl="0" indent="0" algn="just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uk-UA" sz="2400" dirty="0" smtClean="0">
                <a:latin typeface="+mn-lt"/>
              </a:rPr>
              <a:t>	</a:t>
            </a:r>
            <a:endParaRPr sz="24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Shape 344" descr="http://www.nmu.edu.ua/image/logo-2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0392" y="116633"/>
            <a:ext cx="945454" cy="1029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lang="uk-UA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Проект рішення</a:t>
            </a:r>
          </a:p>
        </p:txBody>
      </p:sp>
      <p:pic>
        <p:nvPicPr>
          <p:cNvPr id="323" name="Shape 323" descr="http://www.nmu.edu.ua/image/logo-2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0392" y="116633"/>
            <a:ext cx="945454" cy="10294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Bef>
                <a:spcPts val="0"/>
              </a:spcBef>
              <a:buSzPct val="25000"/>
              <a:buNone/>
            </a:pPr>
            <a:r>
              <a:rPr lang="uk-UA" sz="2400" dirty="0" smtClean="0">
                <a:latin typeface="+mn-lt"/>
              </a:rPr>
              <a:t>Для прискорення інтеграції  іноземних студентів в навчальне середовище  НМУ розробити комплекс заходів, у тому числі  запровадити систему </a:t>
            </a:r>
            <a:r>
              <a:rPr lang="uk-UA" sz="2400" dirty="0" err="1" smtClean="0">
                <a:latin typeface="+mn-lt"/>
              </a:rPr>
              <a:t>тьюторства</a:t>
            </a:r>
            <a:r>
              <a:rPr lang="uk-UA" sz="2400" dirty="0" smtClean="0">
                <a:latin typeface="+mn-lt"/>
              </a:rPr>
              <a:t> для  іноземних студентів 1-го (2-го) курсу.  </a:t>
            </a:r>
          </a:p>
          <a:p>
            <a:pPr marL="0" lvl="0" indent="0" algn="just">
              <a:spcBef>
                <a:spcPts val="0"/>
              </a:spcBef>
              <a:buSzPct val="25000"/>
              <a:buNone/>
            </a:pPr>
            <a:r>
              <a:rPr lang="uk-UA" sz="2400" dirty="0" smtClean="0">
                <a:latin typeface="+mn-lt"/>
              </a:rPr>
              <a:t>Розробити механізм додаткової  підготовки  студентів з Індії до іспиту </a:t>
            </a:r>
            <a:r>
              <a:rPr lang="en-US" sz="2400" dirty="0" smtClean="0">
                <a:latin typeface="+mn-lt"/>
              </a:rPr>
              <a:t>MCI  Screening Test</a:t>
            </a:r>
            <a:r>
              <a:rPr lang="uk-UA" sz="2400" dirty="0" smtClean="0">
                <a:latin typeface="+mn-lt"/>
              </a:rPr>
              <a:t> </a:t>
            </a:r>
          </a:p>
          <a:p>
            <a:pPr marL="0" lvl="0" indent="0" algn="just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endParaRPr lang="uk-UA" sz="2400" dirty="0" smtClean="0">
              <a:latin typeface="+mn-lt"/>
            </a:endParaRPr>
          </a:p>
          <a:p>
            <a:pPr marL="0" lvl="0" indent="0" algn="just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uk-UA" sz="2400" b="1" dirty="0" smtClean="0">
                <a:latin typeface="+mn-lt"/>
              </a:rPr>
              <a:t>Відповідальні: </a:t>
            </a:r>
            <a:r>
              <a:rPr lang="uk-UA" sz="2400" dirty="0" smtClean="0">
                <a:latin typeface="+mn-lt"/>
              </a:rPr>
              <a:t>декан по роботі з іноземними студентами, завідуючі кафедр, проректор з науково-педагогічної роботи, проректор з міжнародних   зв'язків та науково-педагогічної  роботи</a:t>
            </a:r>
            <a:endParaRPr lang="en-US" sz="2400" dirty="0" smtClean="0">
              <a:latin typeface="+mn-lt"/>
            </a:endParaRPr>
          </a:p>
          <a:p>
            <a:pPr marL="0" lvl="0" indent="0" algn="just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endParaRPr lang="uk-UA" sz="2400" dirty="0" smtClean="0">
              <a:latin typeface="+mn-lt"/>
            </a:endParaRPr>
          </a:p>
          <a:p>
            <a:pPr marL="0" lvl="0" indent="0" algn="just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uk-UA" sz="2400" b="1" dirty="0" smtClean="0">
                <a:latin typeface="+mn-lt"/>
              </a:rPr>
              <a:t>Термін виконання</a:t>
            </a:r>
            <a:r>
              <a:rPr lang="uk-UA" sz="2400" dirty="0" smtClean="0">
                <a:latin typeface="+mn-lt"/>
              </a:rPr>
              <a:t>:  </a:t>
            </a:r>
            <a:r>
              <a:rPr lang="uk-UA" sz="2400" dirty="0" err="1" smtClean="0">
                <a:latin typeface="+mn-lt"/>
              </a:rPr>
              <a:t>вересень-</a:t>
            </a:r>
            <a:r>
              <a:rPr lang="uk-UA" sz="2400" dirty="0" smtClean="0">
                <a:latin typeface="+mn-lt"/>
              </a:rPr>
              <a:t> листопад 2018р.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4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2060"/>
                </a:solidFill>
                <a:latin typeface="+mn-lt"/>
              </a:rPr>
              <a:t>Проект рішення</a:t>
            </a:r>
            <a:endParaRPr lang="uk-UA" sz="3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352928" cy="4824536"/>
          </a:xfrm>
        </p:spPr>
        <p:txBody>
          <a:bodyPr/>
          <a:lstStyle/>
          <a:p>
            <a:pPr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Створити координаційну Раду НМУ з питань позиціонування НМУ в  світових рейтингах.</a:t>
            </a:r>
          </a:p>
          <a:p>
            <a:pPr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lvl="0" algn="just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Відповідальні: перший проректор з науково-педагогічної роботи, проректор з наукової роботи, проректор з міжнародних   зв'язків  та науково-педагогічної роботи, начальник відділу міжнародних зв'язків,начальник науково-дослідної частини,  декани, завідувачі кафедр, </a:t>
            </a:r>
          </a:p>
          <a:p>
            <a:pPr lvl="0" algn="just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endParaRPr lang="uk-UA" sz="2400" b="1" dirty="0" smtClean="0">
              <a:solidFill>
                <a:schemeClr val="tx1"/>
              </a:solidFill>
              <a:latin typeface="+mn-lt"/>
            </a:endParaRPr>
          </a:p>
          <a:p>
            <a:pPr lvl="0" algn="just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uk-UA" sz="2400" b="1" dirty="0" smtClean="0">
                <a:solidFill>
                  <a:schemeClr val="tx1"/>
                </a:solidFill>
                <a:latin typeface="+mn-lt"/>
              </a:rPr>
              <a:t>Термін виконання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:   вересень 2019</a:t>
            </a:r>
            <a:r>
              <a:rPr lang="uk-UA" sz="2400" dirty="0" smtClean="0">
                <a:solidFill>
                  <a:schemeClr val="tx1"/>
                </a:solidFill>
              </a:rPr>
              <a:t>р.</a:t>
            </a:r>
          </a:p>
          <a:p>
            <a:pPr algn="just"/>
            <a:endParaRPr lang="uk-UA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Shape 337" descr="http://www.nmu.edu.ua/image/logo-2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0392" y="116633"/>
            <a:ext cx="945454" cy="1029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432</Words>
  <Application>Microsoft Office PowerPoint</Application>
  <PresentationFormat>Экран (4:3)</PresentationFormat>
  <Paragraphs>50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Constantia</vt:lpstr>
      <vt:lpstr>Тема Office</vt:lpstr>
      <vt:lpstr>Презентация PowerPoint</vt:lpstr>
      <vt:lpstr>Проект рішення</vt:lpstr>
      <vt:lpstr>Проект рішення</vt:lpstr>
      <vt:lpstr>Проект рішення</vt:lpstr>
      <vt:lpstr>Проект рішення</vt:lpstr>
      <vt:lpstr>Проект рішення</vt:lpstr>
      <vt:lpstr>Проект рішення</vt:lpstr>
      <vt:lpstr>Проект рішення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PC-2</cp:lastModifiedBy>
  <cp:revision>72</cp:revision>
  <dcterms:modified xsi:type="dcterms:W3CDTF">2018-05-18T09:34:37Z</dcterms:modified>
</cp:coreProperties>
</file>