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9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6" r:id="rId12"/>
    <p:sldId id="285" r:id="rId13"/>
    <p:sldId id="287" r:id="rId14"/>
    <p:sldId id="297" r:id="rId15"/>
    <p:sldId id="288" r:id="rId16"/>
    <p:sldId id="289" r:id="rId17"/>
    <p:sldId id="290" r:id="rId18"/>
    <p:sldId id="298" r:id="rId19"/>
    <p:sldId id="27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7E6EE"/>
    <a:srgbClr val="6F9AEF"/>
    <a:srgbClr val="6DCEF1"/>
    <a:srgbClr val="99CC00"/>
    <a:srgbClr val="93DADF"/>
    <a:srgbClr val="3BCBDF"/>
    <a:srgbClr val="4976D1"/>
    <a:srgbClr val="BED6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704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>
                <a:latin typeface="Verdana" panose="020B0604030504040204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latin typeface="Verdana" panose="020B0604030504040204" pitchFamily="34" charset="0"/>
              </a:rPr>
              <a:t>LOGO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ko-KR" noProof="0" smtClean="0"/>
              <a:t>Образец заголовка</a:t>
            </a:r>
            <a:endParaRPr lang="en-US" altLang="ko-KR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28FA3-B682-420C-A8D9-AB75863044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105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0DF0-C1A0-4616-9B91-50100398A3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3258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52FBC7E-70B7-464E-8DB7-0EA7E1DBC6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729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FECA1-0D5A-4509-9734-CDF6B6CAEB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86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E9F56-7FD4-4D96-9A16-53E5BCB76B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087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C0083-A4EE-4CDA-826B-3ECC640EEA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76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C5430-F9D9-4EC9-A0CD-264CB03909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799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2C41E-980E-4B04-AB29-BDBC301DE5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489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6C159-93AE-4B8F-83E1-C1BA5D4E7C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99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F38A4-8007-49C0-BA4D-1450D828E2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23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9C537-3E50-4C1B-958F-F179C4FC5D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108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>
              <a:gd name="T0" fmla="*/ 0 w 5763"/>
              <a:gd name="T1" fmla="*/ 368 h 567"/>
              <a:gd name="T2" fmla="*/ 440 w 5763"/>
              <a:gd name="T3" fmla="*/ 368 h 567"/>
              <a:gd name="T4" fmla="*/ 777 w 5763"/>
              <a:gd name="T5" fmla="*/ 0 h 567"/>
              <a:gd name="T6" fmla="*/ 2162 w 5763"/>
              <a:gd name="T7" fmla="*/ 0 h 567"/>
              <a:gd name="T8" fmla="*/ 2265 w 5763"/>
              <a:gd name="T9" fmla="*/ 116 h 567"/>
              <a:gd name="T10" fmla="*/ 5756 w 5763"/>
              <a:gd name="T11" fmla="*/ 112 h 567"/>
              <a:gd name="T12" fmla="*/ 5763 w 5763"/>
              <a:gd name="T13" fmla="*/ 567 h 567"/>
              <a:gd name="T14" fmla="*/ 6 w 5763"/>
              <a:gd name="T15" fmla="*/ 556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7251" dir="4832261" algn="ctr" rotWithShape="0">
                    <a:srgbClr val="000066">
                      <a:alpha val="19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9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T0" fmla="*/ 449 w 5784"/>
              <a:gd name="T1" fmla="*/ 370 h 528"/>
              <a:gd name="T2" fmla="*/ 768 w 5784"/>
              <a:gd name="T3" fmla="*/ 1 h 528"/>
              <a:gd name="T4" fmla="*/ 2158 w 5784"/>
              <a:gd name="T5" fmla="*/ 0 h 528"/>
              <a:gd name="T6" fmla="*/ 2258 w 5784"/>
              <a:gd name="T7" fmla="*/ 115 h 528"/>
              <a:gd name="T8" fmla="*/ 5784 w 5784"/>
              <a:gd name="T9" fmla="*/ 115 h 528"/>
              <a:gd name="T10" fmla="*/ 5779 w 5784"/>
              <a:gd name="T11" fmla="*/ 528 h 528"/>
              <a:gd name="T12" fmla="*/ 0 w 5784"/>
              <a:gd name="T13" fmla="*/ 519 h 528"/>
              <a:gd name="T14" fmla="*/ 0 w 5784"/>
              <a:gd name="T15" fmla="*/ 371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7251" dir="16767739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j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j-lt"/>
              </a:defRPr>
            </a:lvl1pPr>
          </a:lstStyle>
          <a:p>
            <a:fld id="{1AE27B0F-8DCE-4B45-8B8B-3328311C14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776" y="836712"/>
            <a:ext cx="7020272" cy="1012825"/>
          </a:xfrm>
        </p:spPr>
        <p:txBody>
          <a:bodyPr/>
          <a:lstStyle/>
          <a:p>
            <a:r>
              <a:rPr lang="uk-UA" dirty="0" smtClean="0"/>
              <a:t>Звіт про роботу Студентського парламенту НМУ за 2014/2015н.рр.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298946"/>
            <a:ext cx="8424936" cy="381000"/>
          </a:xfrm>
        </p:spPr>
        <p:txBody>
          <a:bodyPr/>
          <a:lstStyle/>
          <a:p>
            <a:pPr algn="l"/>
            <a:r>
              <a:rPr lang="uk-UA" sz="2400" dirty="0" smtClean="0"/>
              <a:t>Доповідає: в.о. голови Студентського парламенту      </a:t>
            </a:r>
          </a:p>
          <a:p>
            <a:pPr algn="l"/>
            <a:r>
              <a:rPr lang="uk-UA" sz="2400" dirty="0"/>
              <a:t> </a:t>
            </a:r>
            <a:r>
              <a:rPr lang="uk-UA" sz="2400" dirty="0" smtClean="0"/>
              <a:t>                Згурський Петро Андрійович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537290"/>
            <a:ext cx="2664296" cy="3462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ЗОВНІШНІ ЗВ’ЯЗКИ</a:t>
            </a:r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>
          <a:xfrm>
            <a:off x="5868144" y="154941"/>
            <a:ext cx="3271252" cy="410824"/>
          </a:xfrm>
        </p:spPr>
        <p:txBody>
          <a:bodyPr/>
          <a:lstStyle/>
          <a:p>
            <a:r>
              <a:rPr lang="uk-UA" sz="1400" dirty="0" smtClean="0"/>
              <a:t>Студентський парламент НМУ</a:t>
            </a:r>
            <a:endParaRPr lang="en-US" sz="1400" dirty="0"/>
          </a:p>
        </p:txBody>
      </p:sp>
      <p:grpSp>
        <p:nvGrpSpPr>
          <p:cNvPr id="4" name="Group 107"/>
          <p:cNvGrpSpPr>
            <a:grpSpLocks/>
          </p:cNvGrpSpPr>
          <p:nvPr/>
        </p:nvGrpSpPr>
        <p:grpSpPr bwMode="auto">
          <a:xfrm>
            <a:off x="755576" y="1700808"/>
            <a:ext cx="8166106" cy="665163"/>
            <a:chOff x="1268" y="2432"/>
            <a:chExt cx="5144" cy="419"/>
          </a:xfrm>
        </p:grpSpPr>
        <p:sp>
          <p:nvSpPr>
            <p:cNvPr id="5" name="Line 89"/>
            <p:cNvSpPr>
              <a:spLocks noChangeShapeType="1"/>
            </p:cNvSpPr>
            <p:nvPr/>
          </p:nvSpPr>
          <p:spPr bwMode="auto">
            <a:xfrm flipV="1">
              <a:off x="1652" y="2809"/>
              <a:ext cx="3489" cy="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90"/>
            <p:cNvSpPr txBox="1">
              <a:spLocks noChangeArrowheads="1"/>
            </p:cNvSpPr>
            <p:nvPr/>
          </p:nvSpPr>
          <p:spPr bwMode="auto">
            <a:xfrm>
              <a:off x="1792" y="2513"/>
              <a:ext cx="46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Лекції щодо стажування за кордоном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" name="Text Box 91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8" name="Group 95"/>
            <p:cNvGrpSpPr>
              <a:grpSpLocks/>
            </p:cNvGrpSpPr>
            <p:nvPr/>
          </p:nvGrpSpPr>
          <p:grpSpPr bwMode="auto">
            <a:xfrm>
              <a:off x="1268" y="2432"/>
              <a:ext cx="480" cy="419"/>
              <a:chOff x="1110" y="2656"/>
              <a:chExt cx="1549" cy="1351"/>
            </a:xfrm>
          </p:grpSpPr>
          <p:sp>
            <p:nvSpPr>
              <p:cNvPr id="10" name="AutoShape 9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AutoShape 9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AutoShape 98"/>
              <p:cNvSpPr>
                <a:spLocks noChangeArrowheads="1"/>
              </p:cNvSpPr>
              <p:nvPr/>
            </p:nvSpPr>
            <p:spPr bwMode="gray">
              <a:xfrm>
                <a:off x="1187" y="2770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" name="Text Box 99"/>
            <p:cNvSpPr txBox="1">
              <a:spLocks noChangeArrowheads="1"/>
            </p:cNvSpPr>
            <p:nvPr/>
          </p:nvSpPr>
          <p:spPr bwMode="gray">
            <a:xfrm>
              <a:off x="1391" y="2496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06"/>
          <p:cNvGrpSpPr>
            <a:grpSpLocks/>
          </p:cNvGrpSpPr>
          <p:nvPr/>
        </p:nvGrpSpPr>
        <p:grpSpPr bwMode="auto">
          <a:xfrm>
            <a:off x="751807" y="2452478"/>
            <a:ext cx="7737475" cy="654050"/>
            <a:chOff x="1267" y="1871"/>
            <a:chExt cx="4874" cy="412"/>
          </a:xfrm>
        </p:grpSpPr>
        <p:grpSp>
          <p:nvGrpSpPr>
            <p:cNvPr id="15" name="Group 79"/>
            <p:cNvGrpSpPr>
              <a:grpSpLocks/>
            </p:cNvGrpSpPr>
            <p:nvPr/>
          </p:nvGrpSpPr>
          <p:grpSpPr bwMode="auto">
            <a:xfrm>
              <a:off x="1267" y="1871"/>
              <a:ext cx="496" cy="412"/>
              <a:chOff x="3174" y="2655"/>
              <a:chExt cx="1602" cy="1329"/>
            </a:xfrm>
          </p:grpSpPr>
          <p:sp>
            <p:nvSpPr>
              <p:cNvPr id="19" name="AutoShape 80"/>
              <p:cNvSpPr>
                <a:spLocks noChangeArrowheads="1"/>
              </p:cNvSpPr>
              <p:nvPr/>
            </p:nvSpPr>
            <p:spPr bwMode="gray">
              <a:xfrm>
                <a:off x="3240" y="265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" name="Line 86"/>
            <p:cNvSpPr>
              <a:spLocks noChangeShapeType="1"/>
            </p:cNvSpPr>
            <p:nvPr/>
          </p:nvSpPr>
          <p:spPr bwMode="auto">
            <a:xfrm flipV="1">
              <a:off x="1652" y="2247"/>
              <a:ext cx="4327" cy="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Text Box 87"/>
            <p:cNvSpPr txBox="1">
              <a:spLocks noChangeArrowheads="1"/>
            </p:cNvSpPr>
            <p:nvPr/>
          </p:nvSpPr>
          <p:spPr bwMode="auto">
            <a:xfrm>
              <a:off x="1783" y="1932"/>
              <a:ext cx="43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Зустріч з представниками компанії «ФАРМАК»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88"/>
            <p:cNvSpPr txBox="1">
              <a:spLocks noChangeArrowheads="1"/>
            </p:cNvSpPr>
            <p:nvPr/>
          </p:nvSpPr>
          <p:spPr bwMode="gray">
            <a:xfrm>
              <a:off x="1391" y="193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Group 107"/>
          <p:cNvGrpSpPr>
            <a:grpSpLocks/>
          </p:cNvGrpSpPr>
          <p:nvPr/>
        </p:nvGrpSpPr>
        <p:grpSpPr bwMode="auto">
          <a:xfrm>
            <a:off x="751807" y="3272271"/>
            <a:ext cx="8169281" cy="665163"/>
            <a:chOff x="1268" y="2432"/>
            <a:chExt cx="5146" cy="419"/>
          </a:xfrm>
        </p:grpSpPr>
        <p:sp>
          <p:nvSpPr>
            <p:cNvPr id="23" name="Line 89"/>
            <p:cNvSpPr>
              <a:spLocks noChangeShapeType="1"/>
            </p:cNvSpPr>
            <p:nvPr/>
          </p:nvSpPr>
          <p:spPr bwMode="auto">
            <a:xfrm>
              <a:off x="1652" y="2818"/>
              <a:ext cx="4328" cy="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Text Box 90"/>
            <p:cNvSpPr txBox="1">
              <a:spLocks noChangeArrowheads="1"/>
            </p:cNvSpPr>
            <p:nvPr/>
          </p:nvSpPr>
          <p:spPr bwMode="auto">
            <a:xfrm>
              <a:off x="1794" y="2494"/>
              <a:ext cx="46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Розпочато роботу з секцією медицини КПДЮ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 Box 91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26" name="Group 95"/>
            <p:cNvGrpSpPr>
              <a:grpSpLocks/>
            </p:cNvGrpSpPr>
            <p:nvPr/>
          </p:nvGrpSpPr>
          <p:grpSpPr bwMode="auto">
            <a:xfrm>
              <a:off x="1268" y="2432"/>
              <a:ext cx="480" cy="419"/>
              <a:chOff x="1110" y="2656"/>
              <a:chExt cx="1549" cy="1351"/>
            </a:xfrm>
          </p:grpSpPr>
          <p:sp>
            <p:nvSpPr>
              <p:cNvPr id="28" name="AutoShape 9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AutoShape 9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AutoShape 98"/>
              <p:cNvSpPr>
                <a:spLocks noChangeArrowheads="1"/>
              </p:cNvSpPr>
              <p:nvPr/>
            </p:nvSpPr>
            <p:spPr bwMode="gray">
              <a:xfrm>
                <a:off x="1187" y="2770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7" name="Text Box 99"/>
            <p:cNvSpPr txBox="1">
              <a:spLocks noChangeArrowheads="1"/>
            </p:cNvSpPr>
            <p:nvPr/>
          </p:nvSpPr>
          <p:spPr bwMode="gray">
            <a:xfrm>
              <a:off x="1391" y="2496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Group 106"/>
          <p:cNvGrpSpPr>
            <a:grpSpLocks/>
          </p:cNvGrpSpPr>
          <p:nvPr/>
        </p:nvGrpSpPr>
        <p:grpSpPr bwMode="auto">
          <a:xfrm>
            <a:off x="791055" y="3859267"/>
            <a:ext cx="7697788" cy="830263"/>
            <a:chOff x="1268" y="1776"/>
            <a:chExt cx="4849" cy="523"/>
          </a:xfrm>
        </p:grpSpPr>
        <p:grpSp>
          <p:nvGrpSpPr>
            <p:cNvPr id="32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36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" name="Line 86"/>
            <p:cNvSpPr>
              <a:spLocks noChangeShapeType="1"/>
            </p:cNvSpPr>
            <p:nvPr/>
          </p:nvSpPr>
          <p:spPr bwMode="auto">
            <a:xfrm flipV="1">
              <a:off x="1652" y="2247"/>
              <a:ext cx="4327" cy="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Text Box 87"/>
            <p:cNvSpPr txBox="1">
              <a:spLocks noChangeArrowheads="1"/>
            </p:cNvSpPr>
            <p:nvPr/>
          </p:nvSpPr>
          <p:spPr bwMode="auto">
            <a:xfrm>
              <a:off x="1759" y="1776"/>
              <a:ext cx="435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Участь в змаганнях «Кубок співдружності ВНЗ Києва»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5" name="Text Box 88"/>
            <p:cNvSpPr txBox="1">
              <a:spLocks noChangeArrowheads="1"/>
            </p:cNvSpPr>
            <p:nvPr/>
          </p:nvSpPr>
          <p:spPr bwMode="gray">
            <a:xfrm>
              <a:off x="1391" y="193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>
                  <a:solidFill>
                    <a:srgbClr val="FFFFFF"/>
                  </a:solidFill>
                </a:rPr>
                <a:t>8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4989" y="4943917"/>
            <a:ext cx="2683155" cy="17769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8722" y="5015204"/>
            <a:ext cx="2880320" cy="162018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42" y="5015204"/>
            <a:ext cx="2826581" cy="158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14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ГРОМАДСЬКА ДІЯЛЬНІСТЬ</a:t>
            </a:r>
            <a:endParaRPr lang="uk-UA" dirty="0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>
          <a:xfrm>
            <a:off x="5796136" y="204024"/>
            <a:ext cx="3491880" cy="350777"/>
          </a:xfrm>
        </p:spPr>
        <p:txBody>
          <a:bodyPr/>
          <a:lstStyle/>
          <a:p>
            <a:r>
              <a:rPr lang="uk-UA" sz="1400" dirty="0" smtClean="0"/>
              <a:t>Студентський парламент НМУ</a:t>
            </a:r>
            <a:endParaRPr lang="en-US" sz="1400" dirty="0"/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323528" y="1772816"/>
            <a:ext cx="7989898" cy="665163"/>
            <a:chOff x="1268" y="1296"/>
            <a:chExt cx="5033" cy="419"/>
          </a:xfrm>
        </p:grpSpPr>
        <p:grpSp>
          <p:nvGrpSpPr>
            <p:cNvPr id="6" name="Group 75"/>
            <p:cNvGrpSpPr>
              <a:grpSpLocks/>
            </p:cNvGrpSpPr>
            <p:nvPr/>
          </p:nvGrpSpPr>
          <p:grpSpPr bwMode="auto">
            <a:xfrm>
              <a:off x="1268" y="1296"/>
              <a:ext cx="480" cy="419"/>
              <a:chOff x="1110" y="2656"/>
              <a:chExt cx="1549" cy="1351"/>
            </a:xfrm>
          </p:grpSpPr>
          <p:sp>
            <p:nvSpPr>
              <p:cNvPr id="10" name="AutoShape 7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AutoShape 7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AutoShape 7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" name="Line 83"/>
            <p:cNvSpPr>
              <a:spLocks noChangeShapeType="1"/>
            </p:cNvSpPr>
            <p:nvPr/>
          </p:nvSpPr>
          <p:spPr bwMode="auto">
            <a:xfrm flipV="1">
              <a:off x="1652" y="1660"/>
              <a:ext cx="4649" cy="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Text Box 84"/>
            <p:cNvSpPr txBox="1">
              <a:spLocks noChangeArrowheads="1"/>
            </p:cNvSpPr>
            <p:nvPr/>
          </p:nvSpPr>
          <p:spPr bwMode="auto">
            <a:xfrm>
              <a:off x="1785" y="1362"/>
              <a:ext cx="38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ВИХОВНА ТА ПРОСВІТНИЦЬКА РОБОТА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" name="Text Box 85"/>
            <p:cNvSpPr txBox="1">
              <a:spLocks noChangeArrowheads="1"/>
            </p:cNvSpPr>
            <p:nvPr/>
          </p:nvSpPr>
          <p:spPr bwMode="gray">
            <a:xfrm>
              <a:off x="1445" y="1358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06"/>
          <p:cNvGrpSpPr>
            <a:grpSpLocks/>
          </p:cNvGrpSpPr>
          <p:nvPr/>
        </p:nvGrpSpPr>
        <p:grpSpPr bwMode="auto">
          <a:xfrm>
            <a:off x="323528" y="2586703"/>
            <a:ext cx="7989891" cy="665163"/>
            <a:chOff x="1268" y="1872"/>
            <a:chExt cx="5033" cy="419"/>
          </a:xfrm>
        </p:grpSpPr>
        <p:grpSp>
          <p:nvGrpSpPr>
            <p:cNvPr id="15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19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" name="Line 86"/>
            <p:cNvSpPr>
              <a:spLocks noChangeShapeType="1"/>
            </p:cNvSpPr>
            <p:nvPr/>
          </p:nvSpPr>
          <p:spPr bwMode="auto">
            <a:xfrm flipV="1">
              <a:off x="1652" y="2239"/>
              <a:ext cx="4649" cy="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Text Box 87"/>
            <p:cNvSpPr txBox="1">
              <a:spLocks noChangeArrowheads="1"/>
            </p:cNvSpPr>
            <p:nvPr/>
          </p:nvSpPr>
          <p:spPr bwMode="auto">
            <a:xfrm>
              <a:off x="1772" y="1948"/>
              <a:ext cx="17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ВОЛОНТЕРСТВО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88"/>
            <p:cNvSpPr txBox="1">
              <a:spLocks noChangeArrowheads="1"/>
            </p:cNvSpPr>
            <p:nvPr/>
          </p:nvSpPr>
          <p:spPr bwMode="gray">
            <a:xfrm>
              <a:off x="1445" y="193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Group 107"/>
          <p:cNvGrpSpPr>
            <a:grpSpLocks/>
          </p:cNvGrpSpPr>
          <p:nvPr/>
        </p:nvGrpSpPr>
        <p:grpSpPr bwMode="auto">
          <a:xfrm>
            <a:off x="298216" y="3344969"/>
            <a:ext cx="7989894" cy="660991"/>
            <a:chOff x="1268" y="2432"/>
            <a:chExt cx="5033" cy="419"/>
          </a:xfrm>
        </p:grpSpPr>
        <p:sp>
          <p:nvSpPr>
            <p:cNvPr id="23" name="Line 89"/>
            <p:cNvSpPr>
              <a:spLocks noChangeShapeType="1"/>
            </p:cNvSpPr>
            <p:nvPr/>
          </p:nvSpPr>
          <p:spPr bwMode="auto">
            <a:xfrm flipV="1">
              <a:off x="1652" y="2822"/>
              <a:ext cx="4649" cy="2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Text Box 90"/>
            <p:cNvSpPr txBox="1">
              <a:spLocks noChangeArrowheads="1"/>
            </p:cNvSpPr>
            <p:nvPr/>
          </p:nvSpPr>
          <p:spPr bwMode="auto">
            <a:xfrm>
              <a:off x="1788" y="2499"/>
              <a:ext cx="3952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КУЛЬТУРА ТА ДОЗВІЛЛЯ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 Box 91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26" name="Group 95"/>
            <p:cNvGrpSpPr>
              <a:grpSpLocks/>
            </p:cNvGrpSpPr>
            <p:nvPr/>
          </p:nvGrpSpPr>
          <p:grpSpPr bwMode="auto">
            <a:xfrm>
              <a:off x="1268" y="2432"/>
              <a:ext cx="480" cy="419"/>
              <a:chOff x="1110" y="2656"/>
              <a:chExt cx="1549" cy="1351"/>
            </a:xfrm>
          </p:grpSpPr>
          <p:sp>
            <p:nvSpPr>
              <p:cNvPr id="28" name="AutoShape 9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AutoShape 9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AutoShape 98"/>
              <p:cNvSpPr>
                <a:spLocks noChangeArrowheads="1"/>
              </p:cNvSpPr>
              <p:nvPr/>
            </p:nvSpPr>
            <p:spPr bwMode="gray">
              <a:xfrm>
                <a:off x="1195" y="274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7" name="Text Box 99"/>
            <p:cNvSpPr txBox="1">
              <a:spLocks noChangeArrowheads="1"/>
            </p:cNvSpPr>
            <p:nvPr/>
          </p:nvSpPr>
          <p:spPr bwMode="gray">
            <a:xfrm>
              <a:off x="1445" y="2496"/>
              <a:ext cx="116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1" name="Picture 2" descr="https://pp.vk.me/c627630/v627630579/486d/pVvt48_o2k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840" y="4249067"/>
            <a:ext cx="1787948" cy="2410538"/>
          </a:xfrm>
          <a:prstGeom prst="rect">
            <a:avLst/>
          </a:prstGeom>
          <a:noFill/>
        </p:spPr>
      </p:pic>
      <p:pic>
        <p:nvPicPr>
          <p:cNvPr id="32" name="Picture 2" descr="C:\Users\Julia\Desktop\гігієна\i2D6vdq8p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2920" y="4219151"/>
            <a:ext cx="1691531" cy="2392443"/>
          </a:xfrm>
          <a:prstGeom prst="rect">
            <a:avLst/>
          </a:prstGeom>
          <a:noFill/>
        </p:spPr>
      </p:pic>
      <p:pic>
        <p:nvPicPr>
          <p:cNvPr id="34" name="Picture 2" descr="C:\Users\Julia\Desktop\гігієна\mN_MZU8fJu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3116" y="4200072"/>
            <a:ext cx="1726663" cy="2442131"/>
          </a:xfrm>
          <a:prstGeom prst="rect">
            <a:avLst/>
          </a:prstGeom>
          <a:noFill/>
        </p:spPr>
      </p:pic>
      <p:pic>
        <p:nvPicPr>
          <p:cNvPr id="36" name="Picture 2" descr="C:\Users\Julia\Desktop\гігієна\XPeHSZC637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6036" y="4196303"/>
            <a:ext cx="1695495" cy="2407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72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ВИХОВНА ТА ПРОСВІТНИЦЬКА  РОБОТА</a:t>
            </a:r>
            <a:endParaRPr lang="uk-UA" sz="2800" dirty="0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>
          <a:xfrm>
            <a:off x="5868144" y="154941"/>
            <a:ext cx="3271252" cy="410824"/>
          </a:xfrm>
        </p:spPr>
        <p:txBody>
          <a:bodyPr/>
          <a:lstStyle/>
          <a:p>
            <a:r>
              <a:rPr lang="uk-UA" sz="1400" dirty="0" smtClean="0"/>
              <a:t>Студентський парламент НМУ</a:t>
            </a:r>
            <a:endParaRPr lang="en-US" sz="1400" dirty="0"/>
          </a:p>
        </p:txBody>
      </p:sp>
      <p:grpSp>
        <p:nvGrpSpPr>
          <p:cNvPr id="6" name="Group 105"/>
          <p:cNvGrpSpPr>
            <a:grpSpLocks/>
          </p:cNvGrpSpPr>
          <p:nvPr/>
        </p:nvGrpSpPr>
        <p:grpSpPr bwMode="auto">
          <a:xfrm>
            <a:off x="830969" y="1461936"/>
            <a:ext cx="8040695" cy="833439"/>
            <a:chOff x="1268" y="1190"/>
            <a:chExt cx="5065" cy="525"/>
          </a:xfrm>
        </p:grpSpPr>
        <p:grpSp>
          <p:nvGrpSpPr>
            <p:cNvPr id="7" name="Group 75"/>
            <p:cNvGrpSpPr>
              <a:grpSpLocks/>
            </p:cNvGrpSpPr>
            <p:nvPr/>
          </p:nvGrpSpPr>
          <p:grpSpPr bwMode="auto">
            <a:xfrm>
              <a:off x="1268" y="1296"/>
              <a:ext cx="480" cy="419"/>
              <a:chOff x="1110" y="2656"/>
              <a:chExt cx="1549" cy="1351"/>
            </a:xfrm>
          </p:grpSpPr>
          <p:sp>
            <p:nvSpPr>
              <p:cNvPr id="11" name="AutoShape 7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AutoShape 7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AutoShape 7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" name="Line 83"/>
            <p:cNvSpPr>
              <a:spLocks noChangeShapeType="1"/>
            </p:cNvSpPr>
            <p:nvPr/>
          </p:nvSpPr>
          <p:spPr bwMode="auto">
            <a:xfrm flipV="1">
              <a:off x="1652" y="1661"/>
              <a:ext cx="4421" cy="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Text Box 84"/>
            <p:cNvSpPr txBox="1">
              <a:spLocks noChangeArrowheads="1"/>
            </p:cNvSpPr>
            <p:nvPr/>
          </p:nvSpPr>
          <p:spPr bwMode="auto">
            <a:xfrm>
              <a:off x="1776" y="1190"/>
              <a:ext cx="455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Профорієнтаційна робота в більш ніж 10 школах </a:t>
              </a:r>
            </a:p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Києва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5" name="Group 106"/>
          <p:cNvGrpSpPr>
            <a:grpSpLocks/>
          </p:cNvGrpSpPr>
          <p:nvPr/>
        </p:nvGrpSpPr>
        <p:grpSpPr bwMode="auto">
          <a:xfrm>
            <a:off x="827584" y="2420888"/>
            <a:ext cx="6480177" cy="665163"/>
            <a:chOff x="1268" y="1872"/>
            <a:chExt cx="4082" cy="419"/>
          </a:xfrm>
        </p:grpSpPr>
        <p:grpSp>
          <p:nvGrpSpPr>
            <p:cNvPr id="16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20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7" name="Line 86"/>
            <p:cNvSpPr>
              <a:spLocks noChangeShapeType="1"/>
            </p:cNvSpPr>
            <p:nvPr/>
          </p:nvSpPr>
          <p:spPr bwMode="auto">
            <a:xfrm>
              <a:off x="1652" y="2256"/>
              <a:ext cx="3698" cy="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Text Box 87"/>
            <p:cNvSpPr txBox="1">
              <a:spLocks noChangeArrowheads="1"/>
            </p:cNvSpPr>
            <p:nvPr/>
          </p:nvSpPr>
          <p:spPr bwMode="auto">
            <a:xfrm>
              <a:off x="1774" y="1962"/>
              <a:ext cx="28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Виховна робота зі школярами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 Box 88"/>
            <p:cNvSpPr txBox="1">
              <a:spLocks noChangeArrowheads="1"/>
            </p:cNvSpPr>
            <p:nvPr/>
          </p:nvSpPr>
          <p:spPr bwMode="gray">
            <a:xfrm>
              <a:off x="1392" y="193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23" name="Group 107"/>
          <p:cNvGrpSpPr>
            <a:grpSpLocks/>
          </p:cNvGrpSpPr>
          <p:nvPr/>
        </p:nvGrpSpPr>
        <p:grpSpPr bwMode="auto">
          <a:xfrm>
            <a:off x="827584" y="3229889"/>
            <a:ext cx="7488244" cy="665163"/>
            <a:chOff x="1268" y="2432"/>
            <a:chExt cx="4717" cy="419"/>
          </a:xfrm>
        </p:grpSpPr>
        <p:sp>
          <p:nvSpPr>
            <p:cNvPr id="24" name="Line 89"/>
            <p:cNvSpPr>
              <a:spLocks noChangeShapeType="1"/>
            </p:cNvSpPr>
            <p:nvPr/>
          </p:nvSpPr>
          <p:spPr bwMode="auto">
            <a:xfrm>
              <a:off x="1652" y="2818"/>
              <a:ext cx="302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1783" y="2514"/>
              <a:ext cx="42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День боротьби з тютюнопалінням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 Box 91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27" name="Group 95"/>
            <p:cNvGrpSpPr>
              <a:grpSpLocks/>
            </p:cNvGrpSpPr>
            <p:nvPr/>
          </p:nvGrpSpPr>
          <p:grpSpPr bwMode="auto">
            <a:xfrm>
              <a:off x="1268" y="2432"/>
              <a:ext cx="480" cy="419"/>
              <a:chOff x="1110" y="2656"/>
              <a:chExt cx="1549" cy="1351"/>
            </a:xfrm>
          </p:grpSpPr>
          <p:sp>
            <p:nvSpPr>
              <p:cNvPr id="29" name="AutoShape 9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AutoShape 9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utoShape 98"/>
              <p:cNvSpPr>
                <a:spLocks noChangeArrowheads="1"/>
              </p:cNvSpPr>
              <p:nvPr/>
            </p:nvSpPr>
            <p:spPr bwMode="gray">
              <a:xfrm>
                <a:off x="1223" y="2753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8" name="Text Box 99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32" name="Group 106"/>
          <p:cNvGrpSpPr>
            <a:grpSpLocks/>
          </p:cNvGrpSpPr>
          <p:nvPr/>
        </p:nvGrpSpPr>
        <p:grpSpPr bwMode="auto">
          <a:xfrm>
            <a:off x="827584" y="4005064"/>
            <a:ext cx="8039097" cy="665163"/>
            <a:chOff x="1268" y="1872"/>
            <a:chExt cx="5073" cy="419"/>
          </a:xfrm>
        </p:grpSpPr>
        <p:grpSp>
          <p:nvGrpSpPr>
            <p:cNvPr id="33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37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4" name="Line 86"/>
            <p:cNvSpPr>
              <a:spLocks noChangeShapeType="1"/>
            </p:cNvSpPr>
            <p:nvPr/>
          </p:nvSpPr>
          <p:spPr bwMode="auto">
            <a:xfrm flipV="1">
              <a:off x="1652" y="2219"/>
              <a:ext cx="4069" cy="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Text Box 87"/>
            <p:cNvSpPr txBox="1">
              <a:spLocks noChangeArrowheads="1"/>
            </p:cNvSpPr>
            <p:nvPr/>
          </p:nvSpPr>
          <p:spPr bwMode="auto">
            <a:xfrm>
              <a:off x="1809" y="1928"/>
              <a:ext cx="45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Акція «Людина – не товар!»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Text Box 88"/>
            <p:cNvSpPr txBox="1">
              <a:spLocks noChangeArrowheads="1"/>
            </p:cNvSpPr>
            <p:nvPr/>
          </p:nvSpPr>
          <p:spPr bwMode="gray">
            <a:xfrm>
              <a:off x="1391" y="193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 smtClean="0">
                  <a:solidFill>
                    <a:srgbClr val="FFFFFF"/>
                  </a:solidFill>
                </a:rPr>
                <a:t>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40" name="Picture 3" descr="C:\Users\Julia\Desktop\гігієна\IMG_3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759" y="4778277"/>
            <a:ext cx="2910278" cy="1940185"/>
          </a:xfrm>
          <a:prstGeom prst="rect">
            <a:avLst/>
          </a:prstGeom>
          <a:noFill/>
        </p:spPr>
      </p:pic>
      <p:pic>
        <p:nvPicPr>
          <p:cNvPr id="41" name="Picture 3" descr="C:\Users\Julia\Desktop\гігієна\Mp3Ea9LtIq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778277"/>
            <a:ext cx="2586914" cy="1940185"/>
          </a:xfrm>
          <a:prstGeom prst="rect">
            <a:avLst/>
          </a:prstGeom>
          <a:noFill/>
        </p:spPr>
      </p:pic>
      <p:pic>
        <p:nvPicPr>
          <p:cNvPr id="42" name="Рисунок 4" descr="kvvkK1XqsD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778277"/>
            <a:ext cx="2856677" cy="190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09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90114" y="571972"/>
            <a:ext cx="7848600" cy="563562"/>
          </a:xfrm>
        </p:spPr>
        <p:txBody>
          <a:bodyPr/>
          <a:lstStyle/>
          <a:p>
            <a:r>
              <a:rPr lang="uk-UA" sz="2800" dirty="0"/>
              <a:t>ВИХОВНА ТА ПРОСВІТНИЦЬКА  РОБОТА</a:t>
            </a:r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>
          <a:xfrm>
            <a:off x="5868144" y="154941"/>
            <a:ext cx="3271252" cy="410824"/>
          </a:xfrm>
        </p:spPr>
        <p:txBody>
          <a:bodyPr/>
          <a:lstStyle/>
          <a:p>
            <a:r>
              <a:rPr lang="uk-UA" sz="1400" dirty="0" smtClean="0"/>
              <a:t>Студентський парламент НМУ</a:t>
            </a:r>
            <a:endParaRPr lang="en-US" sz="1400" dirty="0"/>
          </a:p>
        </p:txBody>
      </p:sp>
      <p:grpSp>
        <p:nvGrpSpPr>
          <p:cNvPr id="5" name="Group 107"/>
          <p:cNvGrpSpPr>
            <a:grpSpLocks/>
          </p:cNvGrpSpPr>
          <p:nvPr/>
        </p:nvGrpSpPr>
        <p:grpSpPr bwMode="auto">
          <a:xfrm>
            <a:off x="472608" y="1628800"/>
            <a:ext cx="8166106" cy="665163"/>
            <a:chOff x="1268" y="2432"/>
            <a:chExt cx="5144" cy="419"/>
          </a:xfrm>
        </p:grpSpPr>
        <p:sp>
          <p:nvSpPr>
            <p:cNvPr id="6" name="Line 89"/>
            <p:cNvSpPr>
              <a:spLocks noChangeShapeType="1"/>
            </p:cNvSpPr>
            <p:nvPr/>
          </p:nvSpPr>
          <p:spPr bwMode="auto">
            <a:xfrm flipV="1">
              <a:off x="1652" y="2809"/>
              <a:ext cx="3489" cy="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90"/>
            <p:cNvSpPr txBox="1">
              <a:spLocks noChangeArrowheads="1"/>
            </p:cNvSpPr>
            <p:nvPr/>
          </p:nvSpPr>
          <p:spPr bwMode="auto">
            <a:xfrm>
              <a:off x="1792" y="2513"/>
              <a:ext cx="46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Зустріч з першокурсиками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91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9" name="Group 95"/>
            <p:cNvGrpSpPr>
              <a:grpSpLocks/>
            </p:cNvGrpSpPr>
            <p:nvPr/>
          </p:nvGrpSpPr>
          <p:grpSpPr bwMode="auto">
            <a:xfrm>
              <a:off x="1268" y="2432"/>
              <a:ext cx="480" cy="419"/>
              <a:chOff x="1110" y="2656"/>
              <a:chExt cx="1549" cy="1351"/>
            </a:xfrm>
          </p:grpSpPr>
          <p:sp>
            <p:nvSpPr>
              <p:cNvPr id="11" name="AutoShape 9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AutoShape 9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AutoShape 98"/>
              <p:cNvSpPr>
                <a:spLocks noChangeArrowheads="1"/>
              </p:cNvSpPr>
              <p:nvPr/>
            </p:nvSpPr>
            <p:spPr bwMode="gray">
              <a:xfrm>
                <a:off x="1187" y="2770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" name="Text Box 99"/>
            <p:cNvSpPr txBox="1">
              <a:spLocks noChangeArrowheads="1"/>
            </p:cNvSpPr>
            <p:nvPr/>
          </p:nvSpPr>
          <p:spPr bwMode="gray">
            <a:xfrm>
              <a:off x="1391" y="2496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06"/>
          <p:cNvGrpSpPr>
            <a:grpSpLocks/>
          </p:cNvGrpSpPr>
          <p:nvPr/>
        </p:nvGrpSpPr>
        <p:grpSpPr bwMode="auto">
          <a:xfrm>
            <a:off x="468839" y="2380470"/>
            <a:ext cx="7737475" cy="654050"/>
            <a:chOff x="1267" y="1871"/>
            <a:chExt cx="4874" cy="412"/>
          </a:xfrm>
        </p:grpSpPr>
        <p:grpSp>
          <p:nvGrpSpPr>
            <p:cNvPr id="16" name="Group 79"/>
            <p:cNvGrpSpPr>
              <a:grpSpLocks/>
            </p:cNvGrpSpPr>
            <p:nvPr/>
          </p:nvGrpSpPr>
          <p:grpSpPr bwMode="auto">
            <a:xfrm>
              <a:off x="1267" y="1871"/>
              <a:ext cx="496" cy="412"/>
              <a:chOff x="3174" y="2655"/>
              <a:chExt cx="1602" cy="1329"/>
            </a:xfrm>
          </p:grpSpPr>
          <p:sp>
            <p:nvSpPr>
              <p:cNvPr id="20" name="AutoShape 80"/>
              <p:cNvSpPr>
                <a:spLocks noChangeArrowheads="1"/>
              </p:cNvSpPr>
              <p:nvPr/>
            </p:nvSpPr>
            <p:spPr bwMode="gray">
              <a:xfrm>
                <a:off x="3240" y="265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7" name="Line 86"/>
            <p:cNvSpPr>
              <a:spLocks noChangeShapeType="1"/>
            </p:cNvSpPr>
            <p:nvPr/>
          </p:nvSpPr>
          <p:spPr bwMode="auto">
            <a:xfrm flipV="1">
              <a:off x="1652" y="2247"/>
              <a:ext cx="4327" cy="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Text Box 87"/>
            <p:cNvSpPr txBox="1">
              <a:spLocks noChangeArrowheads="1"/>
            </p:cNvSpPr>
            <p:nvPr/>
          </p:nvSpPr>
          <p:spPr bwMode="auto">
            <a:xfrm>
              <a:off x="1783" y="1932"/>
              <a:ext cx="43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400" dirty="0">
                  <a:solidFill>
                    <a:srgbClr val="000000"/>
                  </a:solidFill>
                </a:rPr>
                <a:t>День підтримки людей з </a:t>
              </a:r>
              <a:r>
                <a:rPr lang="ru-RU" sz="2400" dirty="0" smtClean="0">
                  <a:solidFill>
                    <a:srgbClr val="000000"/>
                  </a:solidFill>
                </a:rPr>
                <a:t>епілепсією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 Box 88"/>
            <p:cNvSpPr txBox="1">
              <a:spLocks noChangeArrowheads="1"/>
            </p:cNvSpPr>
            <p:nvPr/>
          </p:nvSpPr>
          <p:spPr bwMode="gray">
            <a:xfrm>
              <a:off x="1391" y="193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Group 107"/>
          <p:cNvGrpSpPr>
            <a:grpSpLocks/>
          </p:cNvGrpSpPr>
          <p:nvPr/>
        </p:nvGrpSpPr>
        <p:grpSpPr bwMode="auto">
          <a:xfrm>
            <a:off x="468839" y="3200263"/>
            <a:ext cx="8169281" cy="665163"/>
            <a:chOff x="1268" y="2432"/>
            <a:chExt cx="5146" cy="419"/>
          </a:xfrm>
        </p:grpSpPr>
        <p:sp>
          <p:nvSpPr>
            <p:cNvPr id="24" name="Line 89"/>
            <p:cNvSpPr>
              <a:spLocks noChangeShapeType="1"/>
            </p:cNvSpPr>
            <p:nvPr/>
          </p:nvSpPr>
          <p:spPr bwMode="auto">
            <a:xfrm>
              <a:off x="1652" y="2818"/>
              <a:ext cx="4328" cy="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1794" y="2494"/>
              <a:ext cx="46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400" dirty="0">
                  <a:solidFill>
                    <a:srgbClr val="000000"/>
                  </a:solidFill>
                </a:rPr>
                <a:t>День підтримки хворих на аутизм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6" name="Text Box 91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27" name="Group 95"/>
            <p:cNvGrpSpPr>
              <a:grpSpLocks/>
            </p:cNvGrpSpPr>
            <p:nvPr/>
          </p:nvGrpSpPr>
          <p:grpSpPr bwMode="auto">
            <a:xfrm>
              <a:off x="1268" y="2432"/>
              <a:ext cx="480" cy="419"/>
              <a:chOff x="1110" y="2656"/>
              <a:chExt cx="1549" cy="1351"/>
            </a:xfrm>
          </p:grpSpPr>
          <p:sp>
            <p:nvSpPr>
              <p:cNvPr id="29" name="AutoShape 9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AutoShape 9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utoShape 98"/>
              <p:cNvSpPr>
                <a:spLocks noChangeArrowheads="1"/>
              </p:cNvSpPr>
              <p:nvPr/>
            </p:nvSpPr>
            <p:spPr bwMode="gray">
              <a:xfrm>
                <a:off x="1187" y="2770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8" name="Text Box 99"/>
            <p:cNvSpPr txBox="1">
              <a:spLocks noChangeArrowheads="1"/>
            </p:cNvSpPr>
            <p:nvPr/>
          </p:nvSpPr>
          <p:spPr bwMode="gray">
            <a:xfrm>
              <a:off x="1391" y="2496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Group 106"/>
          <p:cNvGrpSpPr>
            <a:grpSpLocks/>
          </p:cNvGrpSpPr>
          <p:nvPr/>
        </p:nvGrpSpPr>
        <p:grpSpPr bwMode="auto">
          <a:xfrm>
            <a:off x="508087" y="3939660"/>
            <a:ext cx="7697788" cy="665163"/>
            <a:chOff x="1268" y="1872"/>
            <a:chExt cx="4849" cy="419"/>
          </a:xfrm>
        </p:grpSpPr>
        <p:grpSp>
          <p:nvGrpSpPr>
            <p:cNvPr id="33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37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4" name="Line 86"/>
            <p:cNvSpPr>
              <a:spLocks noChangeShapeType="1"/>
            </p:cNvSpPr>
            <p:nvPr/>
          </p:nvSpPr>
          <p:spPr bwMode="auto">
            <a:xfrm flipV="1">
              <a:off x="1652" y="2247"/>
              <a:ext cx="4327" cy="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Text Box 87"/>
            <p:cNvSpPr txBox="1">
              <a:spLocks noChangeArrowheads="1"/>
            </p:cNvSpPr>
            <p:nvPr/>
          </p:nvSpPr>
          <p:spPr bwMode="auto">
            <a:xfrm>
              <a:off x="1759" y="1940"/>
              <a:ext cx="43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День </a:t>
              </a:r>
              <a:r>
                <a:rPr lang="uk-UA" sz="2400" dirty="0">
                  <a:solidFill>
                    <a:srgbClr val="000000"/>
                  </a:solidFill>
                </a:rPr>
                <a:t>боротьби з раком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Text Box 88"/>
            <p:cNvSpPr txBox="1">
              <a:spLocks noChangeArrowheads="1"/>
            </p:cNvSpPr>
            <p:nvPr/>
          </p:nvSpPr>
          <p:spPr bwMode="gray">
            <a:xfrm>
              <a:off x="1391" y="193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>
                  <a:solidFill>
                    <a:srgbClr val="FFFFFF"/>
                  </a:solidFill>
                </a:rPr>
                <a:t>8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41" name="Рисунок 4" descr="nBmkzBJITK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9740"/>
            <a:ext cx="2613812" cy="19603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4765627"/>
            <a:ext cx="2592288" cy="1944216"/>
          </a:xfrm>
          <a:prstGeom prst="rect">
            <a:avLst/>
          </a:prstGeom>
        </p:spPr>
      </p:pic>
      <p:pic>
        <p:nvPicPr>
          <p:cNvPr id="42" name="Picture 4" descr="C:\Users\Julia\Desktop\гігієна\aF5I3wpli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2958" y="4765627"/>
            <a:ext cx="2383498" cy="1948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175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90114" y="571972"/>
            <a:ext cx="7848600" cy="563562"/>
          </a:xfrm>
        </p:spPr>
        <p:txBody>
          <a:bodyPr/>
          <a:lstStyle/>
          <a:p>
            <a:r>
              <a:rPr lang="uk-UA" sz="2800" dirty="0"/>
              <a:t>ВИХОВНА ТА ПРОСВІТНИЦЬКА  РОБОТА</a:t>
            </a:r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>
          <a:xfrm>
            <a:off x="5868144" y="154941"/>
            <a:ext cx="3271252" cy="410824"/>
          </a:xfrm>
        </p:spPr>
        <p:txBody>
          <a:bodyPr/>
          <a:lstStyle/>
          <a:p>
            <a:r>
              <a:rPr lang="uk-UA" sz="1400" dirty="0" smtClean="0"/>
              <a:t>Студентський парламент НМУ</a:t>
            </a:r>
            <a:endParaRPr lang="en-US" sz="1400" dirty="0"/>
          </a:p>
        </p:txBody>
      </p:sp>
      <p:grpSp>
        <p:nvGrpSpPr>
          <p:cNvPr id="5" name="Group 107"/>
          <p:cNvGrpSpPr>
            <a:grpSpLocks/>
          </p:cNvGrpSpPr>
          <p:nvPr/>
        </p:nvGrpSpPr>
        <p:grpSpPr bwMode="auto">
          <a:xfrm>
            <a:off x="472608" y="1455764"/>
            <a:ext cx="8166106" cy="838201"/>
            <a:chOff x="1268" y="2323"/>
            <a:chExt cx="5144" cy="528"/>
          </a:xfrm>
        </p:grpSpPr>
        <p:sp>
          <p:nvSpPr>
            <p:cNvPr id="6" name="Line 89"/>
            <p:cNvSpPr>
              <a:spLocks noChangeShapeType="1"/>
            </p:cNvSpPr>
            <p:nvPr/>
          </p:nvSpPr>
          <p:spPr bwMode="auto">
            <a:xfrm flipV="1">
              <a:off x="1652" y="2809"/>
              <a:ext cx="3489" cy="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90"/>
            <p:cNvSpPr txBox="1">
              <a:spLocks noChangeArrowheads="1"/>
            </p:cNvSpPr>
            <p:nvPr/>
          </p:nvSpPr>
          <p:spPr bwMode="auto">
            <a:xfrm>
              <a:off x="1792" y="2323"/>
              <a:ext cx="462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День пам’яті жертв депортації кримськотатарського народу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91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9" name="Group 95"/>
            <p:cNvGrpSpPr>
              <a:grpSpLocks/>
            </p:cNvGrpSpPr>
            <p:nvPr/>
          </p:nvGrpSpPr>
          <p:grpSpPr bwMode="auto">
            <a:xfrm>
              <a:off x="1268" y="2432"/>
              <a:ext cx="480" cy="419"/>
              <a:chOff x="1110" y="2656"/>
              <a:chExt cx="1549" cy="1351"/>
            </a:xfrm>
          </p:grpSpPr>
          <p:sp>
            <p:nvSpPr>
              <p:cNvPr id="11" name="AutoShape 9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AutoShape 9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AutoShape 98"/>
              <p:cNvSpPr>
                <a:spLocks noChangeArrowheads="1"/>
              </p:cNvSpPr>
              <p:nvPr/>
            </p:nvSpPr>
            <p:spPr bwMode="gray">
              <a:xfrm>
                <a:off x="1187" y="2770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" name="Text Box 99"/>
            <p:cNvSpPr txBox="1">
              <a:spLocks noChangeArrowheads="1"/>
            </p:cNvSpPr>
            <p:nvPr/>
          </p:nvSpPr>
          <p:spPr bwMode="gray">
            <a:xfrm>
              <a:off x="1391" y="2496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 smtClean="0">
                  <a:solidFill>
                    <a:srgbClr val="FFFFFF"/>
                  </a:solidFill>
                </a:rPr>
                <a:t>9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06"/>
          <p:cNvGrpSpPr>
            <a:grpSpLocks/>
          </p:cNvGrpSpPr>
          <p:nvPr/>
        </p:nvGrpSpPr>
        <p:grpSpPr bwMode="auto">
          <a:xfrm>
            <a:off x="468839" y="2204259"/>
            <a:ext cx="7751763" cy="830263"/>
            <a:chOff x="1267" y="1760"/>
            <a:chExt cx="4883" cy="523"/>
          </a:xfrm>
        </p:grpSpPr>
        <p:grpSp>
          <p:nvGrpSpPr>
            <p:cNvPr id="16" name="Group 79"/>
            <p:cNvGrpSpPr>
              <a:grpSpLocks/>
            </p:cNvGrpSpPr>
            <p:nvPr/>
          </p:nvGrpSpPr>
          <p:grpSpPr bwMode="auto">
            <a:xfrm>
              <a:off x="1267" y="1871"/>
              <a:ext cx="496" cy="412"/>
              <a:chOff x="3174" y="2655"/>
              <a:chExt cx="1602" cy="1329"/>
            </a:xfrm>
          </p:grpSpPr>
          <p:sp>
            <p:nvSpPr>
              <p:cNvPr id="20" name="AutoShape 80"/>
              <p:cNvSpPr>
                <a:spLocks noChangeArrowheads="1"/>
              </p:cNvSpPr>
              <p:nvPr/>
            </p:nvSpPr>
            <p:spPr bwMode="gray">
              <a:xfrm>
                <a:off x="3240" y="265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7" name="Line 86"/>
            <p:cNvSpPr>
              <a:spLocks noChangeShapeType="1"/>
            </p:cNvSpPr>
            <p:nvPr/>
          </p:nvSpPr>
          <p:spPr bwMode="auto">
            <a:xfrm flipV="1">
              <a:off x="1652" y="2247"/>
              <a:ext cx="4327" cy="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Text Box 87"/>
            <p:cNvSpPr txBox="1">
              <a:spLocks noChangeArrowheads="1"/>
            </p:cNvSpPr>
            <p:nvPr/>
          </p:nvSpPr>
          <p:spPr bwMode="auto">
            <a:xfrm>
              <a:off x="1792" y="1760"/>
              <a:ext cx="435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400" dirty="0" smtClean="0">
                  <a:solidFill>
                    <a:srgbClr val="000000"/>
                  </a:solidFill>
                </a:rPr>
                <a:t>Експрес-тестування на ВІЛ/СНІД, гепатит та сифіліс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 Box 88"/>
            <p:cNvSpPr txBox="1">
              <a:spLocks noChangeArrowheads="1"/>
            </p:cNvSpPr>
            <p:nvPr/>
          </p:nvSpPr>
          <p:spPr bwMode="gray">
            <a:xfrm>
              <a:off x="1337" y="1934"/>
              <a:ext cx="3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 smtClean="0">
                  <a:solidFill>
                    <a:srgbClr val="FFFFFF"/>
                  </a:solidFill>
                </a:rPr>
                <a:t>10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Group 107"/>
          <p:cNvGrpSpPr>
            <a:grpSpLocks/>
          </p:cNvGrpSpPr>
          <p:nvPr/>
        </p:nvGrpSpPr>
        <p:grpSpPr bwMode="auto">
          <a:xfrm>
            <a:off x="468839" y="3190770"/>
            <a:ext cx="8169281" cy="665163"/>
            <a:chOff x="1268" y="2432"/>
            <a:chExt cx="5146" cy="419"/>
          </a:xfrm>
        </p:grpSpPr>
        <p:sp>
          <p:nvSpPr>
            <p:cNvPr id="41" name="Line 89"/>
            <p:cNvSpPr>
              <a:spLocks noChangeShapeType="1"/>
            </p:cNvSpPr>
            <p:nvPr/>
          </p:nvSpPr>
          <p:spPr bwMode="auto">
            <a:xfrm flipV="1">
              <a:off x="1652" y="2809"/>
              <a:ext cx="3489" cy="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Text Box 90"/>
            <p:cNvSpPr txBox="1">
              <a:spLocks noChangeArrowheads="1"/>
            </p:cNvSpPr>
            <p:nvPr/>
          </p:nvSpPr>
          <p:spPr bwMode="auto">
            <a:xfrm>
              <a:off x="1794" y="2496"/>
              <a:ext cx="46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2400" dirty="0">
                  <a:solidFill>
                    <a:srgbClr val="000000"/>
                  </a:solidFill>
                </a:rPr>
                <a:t>Акція «АНТИСНІД» спільно з фондом Олени Пічук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3" name="Text Box 91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44" name="Group 95"/>
            <p:cNvGrpSpPr>
              <a:grpSpLocks/>
            </p:cNvGrpSpPr>
            <p:nvPr/>
          </p:nvGrpSpPr>
          <p:grpSpPr bwMode="auto">
            <a:xfrm>
              <a:off x="1268" y="2432"/>
              <a:ext cx="480" cy="419"/>
              <a:chOff x="1110" y="2656"/>
              <a:chExt cx="1549" cy="1351"/>
            </a:xfrm>
          </p:grpSpPr>
          <p:sp>
            <p:nvSpPr>
              <p:cNvPr id="46" name="AutoShape 9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AutoShape 9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" name="AutoShape 98"/>
              <p:cNvSpPr>
                <a:spLocks noChangeArrowheads="1"/>
              </p:cNvSpPr>
              <p:nvPr/>
            </p:nvSpPr>
            <p:spPr bwMode="gray">
              <a:xfrm>
                <a:off x="1187" y="2770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5" name="Text Box 99"/>
            <p:cNvSpPr txBox="1">
              <a:spLocks noChangeArrowheads="1"/>
            </p:cNvSpPr>
            <p:nvPr/>
          </p:nvSpPr>
          <p:spPr bwMode="gray">
            <a:xfrm>
              <a:off x="1342" y="2496"/>
              <a:ext cx="32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 smtClean="0">
                  <a:solidFill>
                    <a:srgbClr val="FFFFFF"/>
                  </a:solidFill>
                </a:rPr>
                <a:t>11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768" y="4409125"/>
            <a:ext cx="2598062" cy="1733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2483" y="4413414"/>
            <a:ext cx="2625661" cy="1751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409125"/>
            <a:ext cx="2645946" cy="176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6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ВОЛОНТЕРСТВО</a:t>
            </a:r>
            <a:endParaRPr lang="uk-UA" dirty="0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>
          <a:xfrm>
            <a:off x="5868144" y="154941"/>
            <a:ext cx="3271252" cy="410824"/>
          </a:xfrm>
        </p:spPr>
        <p:txBody>
          <a:bodyPr/>
          <a:lstStyle/>
          <a:p>
            <a:r>
              <a:rPr lang="uk-UA" sz="1400" dirty="0" smtClean="0"/>
              <a:t>Студентський парламент НМУ</a:t>
            </a:r>
            <a:endParaRPr lang="en-US" sz="1400" dirty="0"/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474261" y="1446635"/>
            <a:ext cx="7989899" cy="830263"/>
            <a:chOff x="1268" y="1197"/>
            <a:chExt cx="5033" cy="523"/>
          </a:xfrm>
        </p:grpSpPr>
        <p:grpSp>
          <p:nvGrpSpPr>
            <p:cNvPr id="5" name="Group 75"/>
            <p:cNvGrpSpPr>
              <a:grpSpLocks/>
            </p:cNvGrpSpPr>
            <p:nvPr/>
          </p:nvGrpSpPr>
          <p:grpSpPr bwMode="auto">
            <a:xfrm>
              <a:off x="1268" y="1296"/>
              <a:ext cx="480" cy="419"/>
              <a:chOff x="1110" y="2656"/>
              <a:chExt cx="1549" cy="1351"/>
            </a:xfrm>
          </p:grpSpPr>
          <p:sp>
            <p:nvSpPr>
              <p:cNvPr id="9" name="AutoShape 7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AutoShape 7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AutoShape 7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" name="Line 83"/>
            <p:cNvSpPr>
              <a:spLocks noChangeShapeType="1"/>
            </p:cNvSpPr>
            <p:nvPr/>
          </p:nvSpPr>
          <p:spPr bwMode="auto">
            <a:xfrm flipV="1">
              <a:off x="1652" y="1660"/>
              <a:ext cx="4649" cy="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84"/>
            <p:cNvSpPr txBox="1">
              <a:spLocks noChangeArrowheads="1"/>
            </p:cNvSpPr>
            <p:nvPr/>
          </p:nvSpPr>
          <p:spPr bwMode="auto">
            <a:xfrm>
              <a:off x="1830" y="1197"/>
              <a:ext cx="325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Благодійі ярмарки: «Об’єднані» та </a:t>
              </a:r>
            </a:p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«Зі смаком України»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2" name="Group 106"/>
          <p:cNvGrpSpPr>
            <a:grpSpLocks/>
          </p:cNvGrpSpPr>
          <p:nvPr/>
        </p:nvGrpSpPr>
        <p:grpSpPr bwMode="auto">
          <a:xfrm>
            <a:off x="474261" y="2417684"/>
            <a:ext cx="8159754" cy="665163"/>
            <a:chOff x="1268" y="1872"/>
            <a:chExt cx="5140" cy="419"/>
          </a:xfrm>
        </p:grpSpPr>
        <p:grpSp>
          <p:nvGrpSpPr>
            <p:cNvPr id="14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18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" name="Line 86"/>
            <p:cNvSpPr>
              <a:spLocks noChangeShapeType="1"/>
            </p:cNvSpPr>
            <p:nvPr/>
          </p:nvSpPr>
          <p:spPr bwMode="auto">
            <a:xfrm>
              <a:off x="1652" y="2256"/>
              <a:ext cx="4649" cy="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87"/>
            <p:cNvSpPr txBox="1">
              <a:spLocks noChangeArrowheads="1"/>
            </p:cNvSpPr>
            <p:nvPr/>
          </p:nvSpPr>
          <p:spPr bwMode="auto">
            <a:xfrm>
              <a:off x="1772" y="1948"/>
              <a:ext cx="46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Запроваджено Арт-терапію «Даруємо своє серце»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 Box 88"/>
            <p:cNvSpPr txBox="1">
              <a:spLocks noChangeArrowheads="1"/>
            </p:cNvSpPr>
            <p:nvPr/>
          </p:nvSpPr>
          <p:spPr bwMode="gray">
            <a:xfrm>
              <a:off x="1392" y="193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21" name="Group 107"/>
          <p:cNvGrpSpPr>
            <a:grpSpLocks/>
          </p:cNvGrpSpPr>
          <p:nvPr/>
        </p:nvGrpSpPr>
        <p:grpSpPr bwMode="auto">
          <a:xfrm>
            <a:off x="448949" y="3175950"/>
            <a:ext cx="7989894" cy="660991"/>
            <a:chOff x="1268" y="2432"/>
            <a:chExt cx="5033" cy="419"/>
          </a:xfrm>
        </p:grpSpPr>
        <p:sp>
          <p:nvSpPr>
            <p:cNvPr id="22" name="Line 89"/>
            <p:cNvSpPr>
              <a:spLocks noChangeShapeType="1"/>
            </p:cNvSpPr>
            <p:nvPr/>
          </p:nvSpPr>
          <p:spPr bwMode="auto">
            <a:xfrm flipV="1">
              <a:off x="1652" y="2822"/>
              <a:ext cx="4649" cy="2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Text Box 90"/>
            <p:cNvSpPr txBox="1">
              <a:spLocks noChangeArrowheads="1"/>
            </p:cNvSpPr>
            <p:nvPr/>
          </p:nvSpPr>
          <p:spPr bwMode="auto">
            <a:xfrm>
              <a:off x="1764" y="2506"/>
              <a:ext cx="3952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Співпраця з 7 реабілітаційними центрами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 Box 91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25" name="Group 95"/>
            <p:cNvGrpSpPr>
              <a:grpSpLocks/>
            </p:cNvGrpSpPr>
            <p:nvPr/>
          </p:nvGrpSpPr>
          <p:grpSpPr bwMode="auto">
            <a:xfrm>
              <a:off x="1268" y="2432"/>
              <a:ext cx="480" cy="419"/>
              <a:chOff x="1110" y="2656"/>
              <a:chExt cx="1549" cy="1351"/>
            </a:xfrm>
          </p:grpSpPr>
          <p:sp>
            <p:nvSpPr>
              <p:cNvPr id="27" name="AutoShape 9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AutoShape 9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AutoShape 98"/>
              <p:cNvSpPr>
                <a:spLocks noChangeArrowheads="1"/>
              </p:cNvSpPr>
              <p:nvPr/>
            </p:nvSpPr>
            <p:spPr bwMode="gray">
              <a:xfrm>
                <a:off x="1195" y="274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6" name="Text Box 99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30" name="Group 106"/>
          <p:cNvGrpSpPr>
            <a:grpSpLocks/>
          </p:cNvGrpSpPr>
          <p:nvPr/>
        </p:nvGrpSpPr>
        <p:grpSpPr bwMode="auto">
          <a:xfrm>
            <a:off x="431967" y="3790560"/>
            <a:ext cx="7989892" cy="830263"/>
            <a:chOff x="1268" y="1786"/>
            <a:chExt cx="5033" cy="523"/>
          </a:xfrm>
        </p:grpSpPr>
        <p:grpSp>
          <p:nvGrpSpPr>
            <p:cNvPr id="31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35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2" name="Line 86"/>
            <p:cNvSpPr>
              <a:spLocks noChangeShapeType="1"/>
            </p:cNvSpPr>
            <p:nvPr/>
          </p:nvSpPr>
          <p:spPr bwMode="auto">
            <a:xfrm>
              <a:off x="1652" y="2256"/>
              <a:ext cx="4649" cy="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Text Box 87"/>
            <p:cNvSpPr txBox="1">
              <a:spLocks noChangeArrowheads="1"/>
            </p:cNvSpPr>
            <p:nvPr/>
          </p:nvSpPr>
          <p:spPr bwMode="auto">
            <a:xfrm>
              <a:off x="1785" y="1786"/>
              <a:ext cx="387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Допомога Новобілицькому психінтернату </a:t>
              </a:r>
            </a:p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для чоловіків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Text Box 88"/>
            <p:cNvSpPr txBox="1">
              <a:spLocks noChangeArrowheads="1"/>
            </p:cNvSpPr>
            <p:nvPr/>
          </p:nvSpPr>
          <p:spPr bwMode="gray">
            <a:xfrm>
              <a:off x="1391" y="193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>
                  <a:solidFill>
                    <a:srgbClr val="FFFFFF"/>
                  </a:solidFill>
                </a:rPr>
                <a:t>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744001"/>
            <a:ext cx="2801094" cy="1868855"/>
          </a:xfrm>
          <a:prstGeom prst="rect">
            <a:avLst/>
          </a:prstGeom>
        </p:spPr>
      </p:pic>
      <p:pic>
        <p:nvPicPr>
          <p:cNvPr id="38" name="Picture 4" descr="https://pp.vk.me/c623819/v623819579/30fb8/I9T7tddic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7390" y="4754821"/>
            <a:ext cx="2846553" cy="1885134"/>
          </a:xfrm>
          <a:prstGeom prst="rect">
            <a:avLst/>
          </a:prstGeom>
          <a:noFill/>
        </p:spPr>
      </p:pic>
      <p:pic>
        <p:nvPicPr>
          <p:cNvPr id="39" name="Picture 2" descr="https://pp.vk.me/c622922/v622922579/2f3bf/EtJIjou8S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8719" y="4744000"/>
            <a:ext cx="2857798" cy="1906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708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ВОЛОНТЕРСТВО</a:t>
            </a:r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>
          <a:xfrm>
            <a:off x="5868144" y="154941"/>
            <a:ext cx="3271252" cy="410824"/>
          </a:xfrm>
        </p:spPr>
        <p:txBody>
          <a:bodyPr/>
          <a:lstStyle/>
          <a:p>
            <a:r>
              <a:rPr lang="uk-UA" sz="1400" dirty="0" smtClean="0"/>
              <a:t>Студентський парламент НМУ</a:t>
            </a:r>
            <a:endParaRPr lang="en-US" sz="1400" dirty="0"/>
          </a:p>
        </p:txBody>
      </p:sp>
      <p:grpSp>
        <p:nvGrpSpPr>
          <p:cNvPr id="4" name="Group 107"/>
          <p:cNvGrpSpPr>
            <a:grpSpLocks/>
          </p:cNvGrpSpPr>
          <p:nvPr/>
        </p:nvGrpSpPr>
        <p:grpSpPr bwMode="auto">
          <a:xfrm>
            <a:off x="755576" y="1700808"/>
            <a:ext cx="8166106" cy="665163"/>
            <a:chOff x="1268" y="2432"/>
            <a:chExt cx="5144" cy="419"/>
          </a:xfrm>
        </p:grpSpPr>
        <p:sp>
          <p:nvSpPr>
            <p:cNvPr id="5" name="Line 89"/>
            <p:cNvSpPr>
              <a:spLocks noChangeShapeType="1"/>
            </p:cNvSpPr>
            <p:nvPr/>
          </p:nvSpPr>
          <p:spPr bwMode="auto">
            <a:xfrm flipV="1">
              <a:off x="1652" y="2809"/>
              <a:ext cx="3489" cy="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90"/>
            <p:cNvSpPr txBox="1">
              <a:spLocks noChangeArrowheads="1"/>
            </p:cNvSpPr>
            <p:nvPr/>
          </p:nvSpPr>
          <p:spPr bwMode="auto">
            <a:xfrm>
              <a:off x="1792" y="2513"/>
              <a:ext cx="46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Благодійний аукціон побачень – 20,5 тис. грн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7" name="Text Box 91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8" name="Group 95"/>
            <p:cNvGrpSpPr>
              <a:grpSpLocks/>
            </p:cNvGrpSpPr>
            <p:nvPr/>
          </p:nvGrpSpPr>
          <p:grpSpPr bwMode="auto">
            <a:xfrm>
              <a:off x="1268" y="2432"/>
              <a:ext cx="480" cy="419"/>
              <a:chOff x="1110" y="2656"/>
              <a:chExt cx="1549" cy="1351"/>
            </a:xfrm>
          </p:grpSpPr>
          <p:sp>
            <p:nvSpPr>
              <p:cNvPr id="10" name="AutoShape 9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AutoShape 9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AutoShape 98"/>
              <p:cNvSpPr>
                <a:spLocks noChangeArrowheads="1"/>
              </p:cNvSpPr>
              <p:nvPr/>
            </p:nvSpPr>
            <p:spPr bwMode="gray">
              <a:xfrm>
                <a:off x="1187" y="2770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" name="Text Box 99"/>
            <p:cNvSpPr txBox="1">
              <a:spLocks noChangeArrowheads="1"/>
            </p:cNvSpPr>
            <p:nvPr/>
          </p:nvSpPr>
          <p:spPr bwMode="gray">
            <a:xfrm>
              <a:off x="1391" y="2496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06"/>
          <p:cNvGrpSpPr>
            <a:grpSpLocks/>
          </p:cNvGrpSpPr>
          <p:nvPr/>
        </p:nvGrpSpPr>
        <p:grpSpPr bwMode="auto">
          <a:xfrm>
            <a:off x="751807" y="2452478"/>
            <a:ext cx="8047038" cy="654050"/>
            <a:chOff x="1267" y="1871"/>
            <a:chExt cx="5069" cy="412"/>
          </a:xfrm>
        </p:grpSpPr>
        <p:grpSp>
          <p:nvGrpSpPr>
            <p:cNvPr id="15" name="Group 79"/>
            <p:cNvGrpSpPr>
              <a:grpSpLocks/>
            </p:cNvGrpSpPr>
            <p:nvPr/>
          </p:nvGrpSpPr>
          <p:grpSpPr bwMode="auto">
            <a:xfrm>
              <a:off x="1267" y="1871"/>
              <a:ext cx="496" cy="412"/>
              <a:chOff x="3174" y="2655"/>
              <a:chExt cx="1602" cy="1329"/>
            </a:xfrm>
          </p:grpSpPr>
          <p:sp>
            <p:nvSpPr>
              <p:cNvPr id="19" name="AutoShape 80"/>
              <p:cNvSpPr>
                <a:spLocks noChangeArrowheads="1"/>
              </p:cNvSpPr>
              <p:nvPr/>
            </p:nvSpPr>
            <p:spPr bwMode="gray">
              <a:xfrm>
                <a:off x="3240" y="265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" name="Line 86"/>
            <p:cNvSpPr>
              <a:spLocks noChangeShapeType="1"/>
            </p:cNvSpPr>
            <p:nvPr/>
          </p:nvSpPr>
          <p:spPr bwMode="auto">
            <a:xfrm flipV="1">
              <a:off x="1652" y="2247"/>
              <a:ext cx="4327" cy="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Text Box 87"/>
            <p:cNvSpPr txBox="1">
              <a:spLocks noChangeArrowheads="1"/>
            </p:cNvSpPr>
            <p:nvPr/>
          </p:nvSpPr>
          <p:spPr bwMode="auto">
            <a:xfrm>
              <a:off x="1783" y="1932"/>
              <a:ext cx="45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Співпраця з благодійним фондом «Діти Б.Е.Л.А.»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88"/>
            <p:cNvSpPr txBox="1">
              <a:spLocks noChangeArrowheads="1"/>
            </p:cNvSpPr>
            <p:nvPr/>
          </p:nvSpPr>
          <p:spPr bwMode="gray">
            <a:xfrm>
              <a:off x="1391" y="193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Group 107"/>
          <p:cNvGrpSpPr>
            <a:grpSpLocks/>
          </p:cNvGrpSpPr>
          <p:nvPr/>
        </p:nvGrpSpPr>
        <p:grpSpPr bwMode="auto">
          <a:xfrm>
            <a:off x="751807" y="3272271"/>
            <a:ext cx="8169281" cy="665163"/>
            <a:chOff x="1268" y="2432"/>
            <a:chExt cx="5146" cy="419"/>
          </a:xfrm>
        </p:grpSpPr>
        <p:sp>
          <p:nvSpPr>
            <p:cNvPr id="23" name="Line 89"/>
            <p:cNvSpPr>
              <a:spLocks noChangeShapeType="1"/>
            </p:cNvSpPr>
            <p:nvPr/>
          </p:nvSpPr>
          <p:spPr bwMode="auto">
            <a:xfrm>
              <a:off x="1652" y="2818"/>
              <a:ext cx="4328" cy="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Text Box 90"/>
            <p:cNvSpPr txBox="1">
              <a:spLocks noChangeArrowheads="1"/>
            </p:cNvSpPr>
            <p:nvPr/>
          </p:nvSpPr>
          <p:spPr bwMode="auto">
            <a:xfrm>
              <a:off x="1794" y="2494"/>
              <a:ext cx="46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Співпраця з притулком для тварин «</a:t>
              </a:r>
              <a:r>
                <a:rPr lang="en-US" sz="2400" dirty="0" smtClean="0">
                  <a:solidFill>
                    <a:srgbClr val="000000"/>
                  </a:solidFill>
                </a:rPr>
                <a:t>Happy Paw</a:t>
              </a:r>
              <a:r>
                <a:rPr lang="uk-UA" sz="2400" dirty="0" smtClean="0">
                  <a:solidFill>
                    <a:srgbClr val="000000"/>
                  </a:solidFill>
                </a:rPr>
                <a:t>»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 Box 91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26" name="Group 95"/>
            <p:cNvGrpSpPr>
              <a:grpSpLocks/>
            </p:cNvGrpSpPr>
            <p:nvPr/>
          </p:nvGrpSpPr>
          <p:grpSpPr bwMode="auto">
            <a:xfrm>
              <a:off x="1268" y="2432"/>
              <a:ext cx="480" cy="419"/>
              <a:chOff x="1110" y="2656"/>
              <a:chExt cx="1549" cy="1351"/>
            </a:xfrm>
          </p:grpSpPr>
          <p:sp>
            <p:nvSpPr>
              <p:cNvPr id="28" name="AutoShape 9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AutoShape 9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AutoShape 98"/>
              <p:cNvSpPr>
                <a:spLocks noChangeArrowheads="1"/>
              </p:cNvSpPr>
              <p:nvPr/>
            </p:nvSpPr>
            <p:spPr bwMode="gray">
              <a:xfrm>
                <a:off x="1187" y="2770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7" name="Text Box 99"/>
            <p:cNvSpPr txBox="1">
              <a:spLocks noChangeArrowheads="1"/>
            </p:cNvSpPr>
            <p:nvPr/>
          </p:nvSpPr>
          <p:spPr bwMode="gray">
            <a:xfrm>
              <a:off x="1391" y="2496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9" name="Picture 2" descr="https://pp.vk.me/c621628/v621628411/25873/MQgZjkv95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670" y="4297003"/>
            <a:ext cx="3705031" cy="209174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9479" y="4291181"/>
            <a:ext cx="3143753" cy="209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51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КУЛЬТУРА ТА ДОЗВІЛЛЯ</a:t>
            </a:r>
            <a:endParaRPr lang="uk-UA" dirty="0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>
          <a:xfrm>
            <a:off x="5868144" y="154941"/>
            <a:ext cx="3271252" cy="410824"/>
          </a:xfrm>
        </p:spPr>
        <p:txBody>
          <a:bodyPr/>
          <a:lstStyle/>
          <a:p>
            <a:r>
              <a:rPr lang="uk-UA" sz="1400" dirty="0" smtClean="0"/>
              <a:t>Студентський парламент НМУ</a:t>
            </a:r>
            <a:endParaRPr lang="en-US" sz="1400" dirty="0"/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474261" y="1446635"/>
            <a:ext cx="7989899" cy="830263"/>
            <a:chOff x="1268" y="1197"/>
            <a:chExt cx="5033" cy="523"/>
          </a:xfrm>
        </p:grpSpPr>
        <p:grpSp>
          <p:nvGrpSpPr>
            <p:cNvPr id="5" name="Group 75"/>
            <p:cNvGrpSpPr>
              <a:grpSpLocks/>
            </p:cNvGrpSpPr>
            <p:nvPr/>
          </p:nvGrpSpPr>
          <p:grpSpPr bwMode="auto">
            <a:xfrm>
              <a:off x="1268" y="1296"/>
              <a:ext cx="480" cy="419"/>
              <a:chOff x="1110" y="2656"/>
              <a:chExt cx="1549" cy="1351"/>
            </a:xfrm>
          </p:grpSpPr>
          <p:sp>
            <p:nvSpPr>
              <p:cNvPr id="9" name="AutoShape 7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AutoShape 7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AutoShape 7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" name="Line 83"/>
            <p:cNvSpPr>
              <a:spLocks noChangeShapeType="1"/>
            </p:cNvSpPr>
            <p:nvPr/>
          </p:nvSpPr>
          <p:spPr bwMode="auto">
            <a:xfrm flipV="1">
              <a:off x="1652" y="1660"/>
              <a:ext cx="4649" cy="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84"/>
            <p:cNvSpPr txBox="1">
              <a:spLocks noChangeArrowheads="1"/>
            </p:cNvSpPr>
            <p:nvPr/>
          </p:nvSpPr>
          <p:spPr bwMode="auto">
            <a:xfrm>
              <a:off x="1830" y="1197"/>
              <a:ext cx="386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Фотовиставки: «Крізь призму почуттів» та</a:t>
              </a:r>
            </a:p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«Зимова казка»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2" name="Group 106"/>
          <p:cNvGrpSpPr>
            <a:grpSpLocks/>
          </p:cNvGrpSpPr>
          <p:nvPr/>
        </p:nvGrpSpPr>
        <p:grpSpPr bwMode="auto">
          <a:xfrm>
            <a:off x="474261" y="2417684"/>
            <a:ext cx="7989891" cy="665163"/>
            <a:chOff x="1268" y="1872"/>
            <a:chExt cx="5033" cy="419"/>
          </a:xfrm>
        </p:grpSpPr>
        <p:grpSp>
          <p:nvGrpSpPr>
            <p:cNvPr id="14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18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" name="Line 86"/>
            <p:cNvSpPr>
              <a:spLocks noChangeShapeType="1"/>
            </p:cNvSpPr>
            <p:nvPr/>
          </p:nvSpPr>
          <p:spPr bwMode="auto">
            <a:xfrm>
              <a:off x="1652" y="2256"/>
              <a:ext cx="4649" cy="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87"/>
            <p:cNvSpPr txBox="1">
              <a:spLocks noChangeArrowheads="1"/>
            </p:cNvSpPr>
            <p:nvPr/>
          </p:nvSpPr>
          <p:spPr bwMode="auto">
            <a:xfrm>
              <a:off x="1772" y="1948"/>
              <a:ext cx="22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Виставка творчих робіт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 Box 88"/>
            <p:cNvSpPr txBox="1">
              <a:spLocks noChangeArrowheads="1"/>
            </p:cNvSpPr>
            <p:nvPr/>
          </p:nvSpPr>
          <p:spPr bwMode="gray">
            <a:xfrm>
              <a:off x="1392" y="193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21" name="Group 107"/>
          <p:cNvGrpSpPr>
            <a:grpSpLocks/>
          </p:cNvGrpSpPr>
          <p:nvPr/>
        </p:nvGrpSpPr>
        <p:grpSpPr bwMode="auto">
          <a:xfrm>
            <a:off x="448949" y="3175950"/>
            <a:ext cx="8008944" cy="660991"/>
            <a:chOff x="1268" y="2432"/>
            <a:chExt cx="5045" cy="419"/>
          </a:xfrm>
        </p:grpSpPr>
        <p:sp>
          <p:nvSpPr>
            <p:cNvPr id="22" name="Line 89"/>
            <p:cNvSpPr>
              <a:spLocks noChangeShapeType="1"/>
            </p:cNvSpPr>
            <p:nvPr/>
          </p:nvSpPr>
          <p:spPr bwMode="auto">
            <a:xfrm flipV="1">
              <a:off x="1652" y="2822"/>
              <a:ext cx="4649" cy="2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Text Box 90"/>
            <p:cNvSpPr txBox="1">
              <a:spLocks noChangeArrowheads="1"/>
            </p:cNvSpPr>
            <p:nvPr/>
          </p:nvSpPr>
          <p:spPr bwMode="auto">
            <a:xfrm>
              <a:off x="1764" y="2506"/>
              <a:ext cx="4549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Перша виставка художиків НМУ «Жіноча краса»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 Box 91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25" name="Group 95"/>
            <p:cNvGrpSpPr>
              <a:grpSpLocks/>
            </p:cNvGrpSpPr>
            <p:nvPr/>
          </p:nvGrpSpPr>
          <p:grpSpPr bwMode="auto">
            <a:xfrm>
              <a:off x="1268" y="2432"/>
              <a:ext cx="480" cy="419"/>
              <a:chOff x="1110" y="2656"/>
              <a:chExt cx="1549" cy="1351"/>
            </a:xfrm>
          </p:grpSpPr>
          <p:sp>
            <p:nvSpPr>
              <p:cNvPr id="27" name="AutoShape 9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AutoShape 9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AutoShape 98"/>
              <p:cNvSpPr>
                <a:spLocks noChangeArrowheads="1"/>
              </p:cNvSpPr>
              <p:nvPr/>
            </p:nvSpPr>
            <p:spPr bwMode="gray">
              <a:xfrm>
                <a:off x="1195" y="274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6" name="Text Box 99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30" name="Group 106"/>
          <p:cNvGrpSpPr>
            <a:grpSpLocks/>
          </p:cNvGrpSpPr>
          <p:nvPr/>
        </p:nvGrpSpPr>
        <p:grpSpPr bwMode="auto">
          <a:xfrm>
            <a:off x="431967" y="3927085"/>
            <a:ext cx="7989892" cy="665163"/>
            <a:chOff x="1268" y="1872"/>
            <a:chExt cx="5033" cy="419"/>
          </a:xfrm>
        </p:grpSpPr>
        <p:grpSp>
          <p:nvGrpSpPr>
            <p:cNvPr id="31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35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2" name="Line 86"/>
            <p:cNvSpPr>
              <a:spLocks noChangeShapeType="1"/>
            </p:cNvSpPr>
            <p:nvPr/>
          </p:nvSpPr>
          <p:spPr bwMode="auto">
            <a:xfrm>
              <a:off x="1652" y="2256"/>
              <a:ext cx="4649" cy="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Text Box 87"/>
            <p:cNvSpPr txBox="1">
              <a:spLocks noChangeArrowheads="1"/>
            </p:cNvSpPr>
            <p:nvPr/>
          </p:nvSpPr>
          <p:spPr bwMode="auto">
            <a:xfrm>
              <a:off x="1787" y="1952"/>
              <a:ext cx="15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rgbClr val="000000"/>
                  </a:solidFill>
                </a:rPr>
                <a:t>Halloween NMU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Text Box 88"/>
            <p:cNvSpPr txBox="1">
              <a:spLocks noChangeArrowheads="1"/>
            </p:cNvSpPr>
            <p:nvPr/>
          </p:nvSpPr>
          <p:spPr bwMode="gray">
            <a:xfrm>
              <a:off x="1391" y="193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>
                  <a:solidFill>
                    <a:srgbClr val="FFFFFF"/>
                  </a:solidFill>
                </a:rPr>
                <a:t>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8" name="Рисунок 3" descr="PB88ibGA6s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36" y="4693716"/>
            <a:ext cx="2651787" cy="1988840"/>
          </a:xfrm>
          <a:prstGeom prst="rect">
            <a:avLst/>
          </a:prstGeom>
        </p:spPr>
      </p:pic>
      <p:pic>
        <p:nvPicPr>
          <p:cNvPr id="39" name="Picture 3" descr="C:\Users\Julia\Desktop\гігієна\nejlhSXumf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9360" y="4725144"/>
            <a:ext cx="2980792" cy="1988840"/>
          </a:xfrm>
          <a:prstGeom prst="rect">
            <a:avLst/>
          </a:prstGeom>
          <a:noFill/>
        </p:spPr>
      </p:pic>
      <p:pic>
        <p:nvPicPr>
          <p:cNvPr id="40" name="Рисунок 4" descr="W_6oHXAxHn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4389" y="4705664"/>
            <a:ext cx="2992107" cy="199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02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КУЛЬТУРА ТА ДОЗВІЛЛЯ</a:t>
            </a:r>
            <a:endParaRPr lang="uk-UA" dirty="0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>
          <a:xfrm>
            <a:off x="5868144" y="154941"/>
            <a:ext cx="3271252" cy="410824"/>
          </a:xfrm>
        </p:spPr>
        <p:txBody>
          <a:bodyPr/>
          <a:lstStyle/>
          <a:p>
            <a:r>
              <a:rPr lang="uk-UA" sz="1400" dirty="0" smtClean="0"/>
              <a:t>Студентський парламент НМУ</a:t>
            </a:r>
            <a:endParaRPr lang="en-US" sz="1400" dirty="0"/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474261" y="1603798"/>
            <a:ext cx="7989899" cy="665163"/>
            <a:chOff x="1268" y="1296"/>
            <a:chExt cx="5033" cy="419"/>
          </a:xfrm>
        </p:grpSpPr>
        <p:grpSp>
          <p:nvGrpSpPr>
            <p:cNvPr id="5" name="Group 75"/>
            <p:cNvGrpSpPr>
              <a:grpSpLocks/>
            </p:cNvGrpSpPr>
            <p:nvPr/>
          </p:nvGrpSpPr>
          <p:grpSpPr bwMode="auto">
            <a:xfrm>
              <a:off x="1268" y="1296"/>
              <a:ext cx="480" cy="419"/>
              <a:chOff x="1110" y="2656"/>
              <a:chExt cx="1549" cy="1351"/>
            </a:xfrm>
          </p:grpSpPr>
          <p:sp>
            <p:nvSpPr>
              <p:cNvPr id="9" name="AutoShape 7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AutoShape 7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AutoShape 7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" name="Line 83"/>
            <p:cNvSpPr>
              <a:spLocks noChangeShapeType="1"/>
            </p:cNvSpPr>
            <p:nvPr/>
          </p:nvSpPr>
          <p:spPr bwMode="auto">
            <a:xfrm flipV="1">
              <a:off x="1652" y="1660"/>
              <a:ext cx="4649" cy="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84"/>
            <p:cNvSpPr txBox="1">
              <a:spLocks noChangeArrowheads="1"/>
            </p:cNvSpPr>
            <p:nvPr/>
          </p:nvSpPr>
          <p:spPr bwMode="auto">
            <a:xfrm>
              <a:off x="1840" y="1352"/>
              <a:ext cx="438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Флешмоби «</a:t>
              </a:r>
              <a:r>
                <a:rPr lang="en-US" sz="2400" dirty="0" smtClean="0">
                  <a:solidFill>
                    <a:srgbClr val="000000"/>
                  </a:solidFill>
                </a:rPr>
                <a:t>Free hugs</a:t>
              </a:r>
              <a:r>
                <a:rPr lang="uk-UA" sz="2400" dirty="0" smtClean="0">
                  <a:solidFill>
                    <a:srgbClr val="000000"/>
                  </a:solidFill>
                </a:rPr>
                <a:t>» та «Парад вишиванок»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 smtClean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106"/>
          <p:cNvGrpSpPr>
            <a:grpSpLocks/>
          </p:cNvGrpSpPr>
          <p:nvPr/>
        </p:nvGrpSpPr>
        <p:grpSpPr bwMode="auto">
          <a:xfrm>
            <a:off x="474261" y="2417684"/>
            <a:ext cx="7989891" cy="665163"/>
            <a:chOff x="1268" y="1872"/>
            <a:chExt cx="5033" cy="419"/>
          </a:xfrm>
        </p:grpSpPr>
        <p:grpSp>
          <p:nvGrpSpPr>
            <p:cNvPr id="14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18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" name="Line 86"/>
            <p:cNvSpPr>
              <a:spLocks noChangeShapeType="1"/>
            </p:cNvSpPr>
            <p:nvPr/>
          </p:nvSpPr>
          <p:spPr bwMode="auto">
            <a:xfrm>
              <a:off x="1652" y="2256"/>
              <a:ext cx="4649" cy="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87"/>
            <p:cNvSpPr txBox="1">
              <a:spLocks noChangeArrowheads="1"/>
            </p:cNvSpPr>
            <p:nvPr/>
          </p:nvSpPr>
          <p:spPr bwMode="auto">
            <a:xfrm>
              <a:off x="1844" y="1956"/>
              <a:ext cx="31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Фотопроект «Фото патріота НМУ»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 Box 88"/>
            <p:cNvSpPr txBox="1">
              <a:spLocks noChangeArrowheads="1"/>
            </p:cNvSpPr>
            <p:nvPr/>
          </p:nvSpPr>
          <p:spPr bwMode="gray">
            <a:xfrm>
              <a:off x="1392" y="193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Group 107"/>
          <p:cNvGrpSpPr>
            <a:grpSpLocks/>
          </p:cNvGrpSpPr>
          <p:nvPr/>
        </p:nvGrpSpPr>
        <p:grpSpPr bwMode="auto">
          <a:xfrm>
            <a:off x="448949" y="3175950"/>
            <a:ext cx="8139119" cy="660991"/>
            <a:chOff x="1268" y="2432"/>
            <a:chExt cx="5127" cy="419"/>
          </a:xfrm>
        </p:grpSpPr>
        <p:sp>
          <p:nvSpPr>
            <p:cNvPr id="22" name="Line 89"/>
            <p:cNvSpPr>
              <a:spLocks noChangeShapeType="1"/>
            </p:cNvSpPr>
            <p:nvPr/>
          </p:nvSpPr>
          <p:spPr bwMode="auto">
            <a:xfrm flipV="1">
              <a:off x="1652" y="2822"/>
              <a:ext cx="4649" cy="2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Text Box 90"/>
            <p:cNvSpPr txBox="1">
              <a:spLocks noChangeArrowheads="1"/>
            </p:cNvSpPr>
            <p:nvPr/>
          </p:nvSpPr>
          <p:spPr bwMode="auto">
            <a:xfrm>
              <a:off x="1846" y="2506"/>
              <a:ext cx="4549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Виставка дитячих робіт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 Box 91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25" name="Group 95"/>
            <p:cNvGrpSpPr>
              <a:grpSpLocks/>
            </p:cNvGrpSpPr>
            <p:nvPr/>
          </p:nvGrpSpPr>
          <p:grpSpPr bwMode="auto">
            <a:xfrm>
              <a:off x="1268" y="2432"/>
              <a:ext cx="480" cy="419"/>
              <a:chOff x="1110" y="2656"/>
              <a:chExt cx="1549" cy="1351"/>
            </a:xfrm>
          </p:grpSpPr>
          <p:sp>
            <p:nvSpPr>
              <p:cNvPr id="27" name="AutoShape 9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AutoShape 9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AutoShape 98"/>
              <p:cNvSpPr>
                <a:spLocks noChangeArrowheads="1"/>
              </p:cNvSpPr>
              <p:nvPr/>
            </p:nvSpPr>
            <p:spPr bwMode="gray">
              <a:xfrm>
                <a:off x="1195" y="274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6" name="Text Box 99"/>
            <p:cNvSpPr txBox="1">
              <a:spLocks noChangeArrowheads="1"/>
            </p:cNvSpPr>
            <p:nvPr/>
          </p:nvSpPr>
          <p:spPr bwMode="gray">
            <a:xfrm>
              <a:off x="1391" y="2496"/>
              <a:ext cx="224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106"/>
          <p:cNvGrpSpPr>
            <a:grpSpLocks/>
          </p:cNvGrpSpPr>
          <p:nvPr/>
        </p:nvGrpSpPr>
        <p:grpSpPr bwMode="auto">
          <a:xfrm>
            <a:off x="431967" y="3927085"/>
            <a:ext cx="7908929" cy="665163"/>
            <a:chOff x="1268" y="1872"/>
            <a:chExt cx="4982" cy="419"/>
          </a:xfrm>
        </p:grpSpPr>
        <p:grpSp>
          <p:nvGrpSpPr>
            <p:cNvPr id="31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35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2" name="Line 86"/>
            <p:cNvSpPr>
              <a:spLocks noChangeShapeType="1"/>
            </p:cNvSpPr>
            <p:nvPr/>
          </p:nvSpPr>
          <p:spPr bwMode="auto">
            <a:xfrm flipV="1">
              <a:off x="1652" y="2233"/>
              <a:ext cx="4598" cy="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Text Box 87"/>
            <p:cNvSpPr txBox="1">
              <a:spLocks noChangeArrowheads="1"/>
            </p:cNvSpPr>
            <p:nvPr/>
          </p:nvSpPr>
          <p:spPr bwMode="auto">
            <a:xfrm>
              <a:off x="1857" y="1953"/>
              <a:ext cx="7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Вечірки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Text Box 88"/>
            <p:cNvSpPr txBox="1">
              <a:spLocks noChangeArrowheads="1"/>
            </p:cNvSpPr>
            <p:nvPr/>
          </p:nvSpPr>
          <p:spPr bwMode="gray">
            <a:xfrm>
              <a:off x="1391" y="193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 smtClean="0">
                  <a:solidFill>
                    <a:srgbClr val="FFFFFF"/>
                  </a:solidFill>
                </a:rPr>
                <a:t>8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8" name="Picture 2" descr="C:\Users\Julia\Desktop\ренг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198" y="4903890"/>
            <a:ext cx="2895636" cy="16280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1221" y="4925920"/>
            <a:ext cx="2452149" cy="1628000"/>
          </a:xfrm>
          <a:prstGeom prst="rect">
            <a:avLst/>
          </a:prstGeom>
        </p:spPr>
      </p:pic>
      <p:pic>
        <p:nvPicPr>
          <p:cNvPr id="39" name="Picture 2" descr="C:\Users\Julia\Desktop\гігієна\YbfSlIrx5y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913133"/>
            <a:ext cx="2158008" cy="1609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7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WordArt 5"/>
          <p:cNvSpPr>
            <a:spLocks noChangeArrowheads="1" noChangeShapeType="1" noTextEdit="1"/>
          </p:cNvSpPr>
          <p:nvPr/>
        </p:nvSpPr>
        <p:spPr bwMode="gray">
          <a:xfrm>
            <a:off x="1547664" y="3068960"/>
            <a:ext cx="6048672" cy="633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uk-UA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chemeClr val="tx2">
                      <a:alpha val="50000"/>
                    </a:schemeClr>
                  </a:outerShdw>
                </a:effectLst>
                <a:cs typeface="Arial" panose="020B0604020202020204" pitchFamily="34" charset="0"/>
              </a:rPr>
              <a:t>ДЯКУЮ ЗА УВАГУ!</a:t>
            </a:r>
            <a:endParaRPr lang="ru-RU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89803" dir="2700000" algn="ctr" rotWithShape="0">
                  <a:schemeClr val="tx2">
                    <a:alpha val="5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15416"/>
            <a:ext cx="1828609" cy="2376264"/>
          </a:xfrm>
          <a:prstGeom prst="rect">
            <a:avLst/>
          </a:prstGeom>
        </p:spPr>
      </p:pic>
      <p:sp>
        <p:nvSpPr>
          <p:cNvPr id="4" name="Дата 3"/>
          <p:cNvSpPr txBox="1">
            <a:spLocks/>
          </p:cNvSpPr>
          <p:nvPr/>
        </p:nvSpPr>
        <p:spPr>
          <a:xfrm>
            <a:off x="5508104" y="6436857"/>
            <a:ext cx="3271252" cy="4108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600" b="1" dirty="0" smtClean="0"/>
              <a:t>Студентський парламент НМУ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НАПРЯМКИ ДІЯЛЬНОСТІ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86121" name="Group 105"/>
          <p:cNvGrpSpPr>
            <a:grpSpLocks/>
          </p:cNvGrpSpPr>
          <p:nvPr/>
        </p:nvGrpSpPr>
        <p:grpSpPr bwMode="auto">
          <a:xfrm>
            <a:off x="830969" y="1630208"/>
            <a:ext cx="5437189" cy="665163"/>
            <a:chOff x="1268" y="1296"/>
            <a:chExt cx="3425" cy="419"/>
          </a:xfrm>
        </p:grpSpPr>
        <p:grpSp>
          <p:nvGrpSpPr>
            <p:cNvPr id="86091" name="Group 75"/>
            <p:cNvGrpSpPr>
              <a:grpSpLocks/>
            </p:cNvGrpSpPr>
            <p:nvPr/>
          </p:nvGrpSpPr>
          <p:grpSpPr bwMode="auto">
            <a:xfrm>
              <a:off x="1268" y="1296"/>
              <a:ext cx="480" cy="419"/>
              <a:chOff x="1110" y="2656"/>
              <a:chExt cx="1549" cy="1351"/>
            </a:xfrm>
          </p:grpSpPr>
          <p:sp>
            <p:nvSpPr>
              <p:cNvPr id="86092" name="AutoShape 7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93" name="AutoShape 7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94" name="AutoShape 7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6099" name="Line 83"/>
            <p:cNvSpPr>
              <a:spLocks noChangeShapeType="1"/>
            </p:cNvSpPr>
            <p:nvPr/>
          </p:nvSpPr>
          <p:spPr bwMode="auto">
            <a:xfrm>
              <a:off x="1652" y="1680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100" name="Text Box 84"/>
            <p:cNvSpPr txBox="1">
              <a:spLocks noChangeArrowheads="1"/>
            </p:cNvSpPr>
            <p:nvPr/>
          </p:nvSpPr>
          <p:spPr bwMode="auto">
            <a:xfrm>
              <a:off x="1895" y="1361"/>
              <a:ext cx="27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Студентське самоврядування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6101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6122" name="Group 106"/>
          <p:cNvGrpSpPr>
            <a:grpSpLocks/>
          </p:cNvGrpSpPr>
          <p:nvPr/>
        </p:nvGrpSpPr>
        <p:grpSpPr bwMode="auto">
          <a:xfrm>
            <a:off x="827584" y="2420888"/>
            <a:ext cx="5410200" cy="665163"/>
            <a:chOff x="1268" y="1872"/>
            <a:chExt cx="3408" cy="419"/>
          </a:xfrm>
        </p:grpSpPr>
        <p:grpSp>
          <p:nvGrpSpPr>
            <p:cNvPr id="86095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86096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97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98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6102" name="Line 86"/>
            <p:cNvSpPr>
              <a:spLocks noChangeShapeType="1"/>
            </p:cNvSpPr>
            <p:nvPr/>
          </p:nvSpPr>
          <p:spPr bwMode="auto">
            <a:xfrm>
              <a:off x="1652" y="2256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103" name="Text Box 87"/>
            <p:cNvSpPr txBox="1">
              <a:spLocks noChangeArrowheads="1"/>
            </p:cNvSpPr>
            <p:nvPr/>
          </p:nvSpPr>
          <p:spPr bwMode="auto">
            <a:xfrm>
              <a:off x="1912" y="1971"/>
              <a:ext cx="20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Навчальна діяльність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6104" name="Text Box 88"/>
            <p:cNvSpPr txBox="1">
              <a:spLocks noChangeArrowheads="1"/>
            </p:cNvSpPr>
            <p:nvPr/>
          </p:nvSpPr>
          <p:spPr bwMode="gray">
            <a:xfrm>
              <a:off x="1392" y="193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86123" name="Group 107"/>
          <p:cNvGrpSpPr>
            <a:grpSpLocks/>
          </p:cNvGrpSpPr>
          <p:nvPr/>
        </p:nvGrpSpPr>
        <p:grpSpPr bwMode="auto">
          <a:xfrm>
            <a:off x="827584" y="3229889"/>
            <a:ext cx="5840417" cy="665163"/>
            <a:chOff x="1268" y="2432"/>
            <a:chExt cx="3679" cy="419"/>
          </a:xfrm>
        </p:grpSpPr>
        <p:sp>
          <p:nvSpPr>
            <p:cNvPr id="86105" name="Line 89"/>
            <p:cNvSpPr>
              <a:spLocks noChangeShapeType="1"/>
            </p:cNvSpPr>
            <p:nvPr/>
          </p:nvSpPr>
          <p:spPr bwMode="auto">
            <a:xfrm>
              <a:off x="1652" y="2818"/>
              <a:ext cx="302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106" name="Text Box 90"/>
            <p:cNvSpPr txBox="1">
              <a:spLocks noChangeArrowheads="1"/>
            </p:cNvSpPr>
            <p:nvPr/>
          </p:nvSpPr>
          <p:spPr bwMode="auto">
            <a:xfrm>
              <a:off x="1895" y="2513"/>
              <a:ext cx="30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Побут студентів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6107" name="Text Box 91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86111" name="Group 95"/>
            <p:cNvGrpSpPr>
              <a:grpSpLocks/>
            </p:cNvGrpSpPr>
            <p:nvPr/>
          </p:nvGrpSpPr>
          <p:grpSpPr bwMode="auto">
            <a:xfrm>
              <a:off x="1268" y="2432"/>
              <a:ext cx="480" cy="419"/>
              <a:chOff x="1110" y="2656"/>
              <a:chExt cx="1549" cy="1351"/>
            </a:xfrm>
          </p:grpSpPr>
          <p:sp>
            <p:nvSpPr>
              <p:cNvPr id="86112" name="AutoShape 9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113" name="AutoShape 9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114" name="AutoShape 98"/>
              <p:cNvSpPr>
                <a:spLocks noChangeArrowheads="1"/>
              </p:cNvSpPr>
              <p:nvPr/>
            </p:nvSpPr>
            <p:spPr bwMode="gray">
              <a:xfrm>
                <a:off x="1242" y="277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6115" name="Text Box 99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40" name="Group 106"/>
          <p:cNvGrpSpPr>
            <a:grpSpLocks/>
          </p:cNvGrpSpPr>
          <p:nvPr/>
        </p:nvGrpSpPr>
        <p:grpSpPr bwMode="auto">
          <a:xfrm>
            <a:off x="827584" y="4005065"/>
            <a:ext cx="5410200" cy="665163"/>
            <a:chOff x="1268" y="1872"/>
            <a:chExt cx="3408" cy="419"/>
          </a:xfrm>
        </p:grpSpPr>
        <p:grpSp>
          <p:nvGrpSpPr>
            <p:cNvPr id="41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45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2" name="Line 86"/>
            <p:cNvSpPr>
              <a:spLocks noChangeShapeType="1"/>
            </p:cNvSpPr>
            <p:nvPr/>
          </p:nvSpPr>
          <p:spPr bwMode="auto">
            <a:xfrm>
              <a:off x="1652" y="2256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Text Box 87"/>
            <p:cNvSpPr txBox="1">
              <a:spLocks noChangeArrowheads="1"/>
            </p:cNvSpPr>
            <p:nvPr/>
          </p:nvSpPr>
          <p:spPr bwMode="auto">
            <a:xfrm>
              <a:off x="1871" y="1920"/>
              <a:ext cx="27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Інформаційне забезпечення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4" name="Text Box 88"/>
            <p:cNvSpPr txBox="1">
              <a:spLocks noChangeArrowheads="1"/>
            </p:cNvSpPr>
            <p:nvPr/>
          </p:nvSpPr>
          <p:spPr bwMode="gray">
            <a:xfrm>
              <a:off x="1391" y="193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 smtClean="0">
                  <a:solidFill>
                    <a:srgbClr val="FFFFFF"/>
                  </a:solidFill>
                </a:rPr>
                <a:t>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Group 107"/>
          <p:cNvGrpSpPr>
            <a:grpSpLocks/>
          </p:cNvGrpSpPr>
          <p:nvPr/>
        </p:nvGrpSpPr>
        <p:grpSpPr bwMode="auto">
          <a:xfrm>
            <a:off x="819815" y="4814283"/>
            <a:ext cx="5840417" cy="665163"/>
            <a:chOff x="1268" y="2432"/>
            <a:chExt cx="3679" cy="419"/>
          </a:xfrm>
        </p:grpSpPr>
        <p:sp>
          <p:nvSpPr>
            <p:cNvPr id="48" name="Line 89"/>
            <p:cNvSpPr>
              <a:spLocks noChangeShapeType="1"/>
            </p:cNvSpPr>
            <p:nvPr/>
          </p:nvSpPr>
          <p:spPr bwMode="auto">
            <a:xfrm>
              <a:off x="1652" y="2818"/>
              <a:ext cx="302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Text Box 90"/>
            <p:cNvSpPr txBox="1">
              <a:spLocks noChangeArrowheads="1"/>
            </p:cNvSpPr>
            <p:nvPr/>
          </p:nvSpPr>
          <p:spPr bwMode="auto">
            <a:xfrm>
              <a:off x="1886" y="2513"/>
              <a:ext cx="30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Зовнішні зв’язки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0" name="Text Box 91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51" name="Group 95"/>
            <p:cNvGrpSpPr>
              <a:grpSpLocks/>
            </p:cNvGrpSpPr>
            <p:nvPr/>
          </p:nvGrpSpPr>
          <p:grpSpPr bwMode="auto">
            <a:xfrm>
              <a:off x="1268" y="2432"/>
              <a:ext cx="480" cy="419"/>
              <a:chOff x="1110" y="2656"/>
              <a:chExt cx="1549" cy="1351"/>
            </a:xfrm>
          </p:grpSpPr>
          <p:sp>
            <p:nvSpPr>
              <p:cNvPr id="53" name="AutoShape 9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" name="AutoShape 9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" name="AutoShape 98"/>
              <p:cNvSpPr>
                <a:spLocks noChangeArrowheads="1"/>
              </p:cNvSpPr>
              <p:nvPr/>
            </p:nvSpPr>
            <p:spPr bwMode="gray">
              <a:xfrm>
                <a:off x="1187" y="2770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2" name="Text Box 99"/>
            <p:cNvSpPr txBox="1">
              <a:spLocks noChangeArrowheads="1"/>
            </p:cNvSpPr>
            <p:nvPr/>
          </p:nvSpPr>
          <p:spPr bwMode="gray">
            <a:xfrm>
              <a:off x="1391" y="2496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6" name="Group 106"/>
          <p:cNvGrpSpPr>
            <a:grpSpLocks/>
          </p:cNvGrpSpPr>
          <p:nvPr/>
        </p:nvGrpSpPr>
        <p:grpSpPr bwMode="auto">
          <a:xfrm>
            <a:off x="817984" y="5551870"/>
            <a:ext cx="5410200" cy="665163"/>
            <a:chOff x="1268" y="1872"/>
            <a:chExt cx="3408" cy="419"/>
          </a:xfrm>
        </p:grpSpPr>
        <p:grpSp>
          <p:nvGrpSpPr>
            <p:cNvPr id="57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61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8" name="Line 86"/>
            <p:cNvSpPr>
              <a:spLocks noChangeShapeType="1"/>
            </p:cNvSpPr>
            <p:nvPr/>
          </p:nvSpPr>
          <p:spPr bwMode="auto">
            <a:xfrm>
              <a:off x="1652" y="2256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Text Box 87"/>
            <p:cNvSpPr txBox="1">
              <a:spLocks noChangeArrowheads="1"/>
            </p:cNvSpPr>
            <p:nvPr/>
          </p:nvSpPr>
          <p:spPr bwMode="auto">
            <a:xfrm>
              <a:off x="1852" y="1932"/>
              <a:ext cx="27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Громадська діяльність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60" name="Text Box 88"/>
            <p:cNvSpPr txBox="1">
              <a:spLocks noChangeArrowheads="1"/>
            </p:cNvSpPr>
            <p:nvPr/>
          </p:nvSpPr>
          <p:spPr bwMode="gray">
            <a:xfrm>
              <a:off x="1391" y="193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868144" y="154941"/>
            <a:ext cx="3271252" cy="410824"/>
          </a:xfrm>
        </p:spPr>
        <p:txBody>
          <a:bodyPr/>
          <a:lstStyle/>
          <a:p>
            <a:r>
              <a:rPr lang="uk-UA" sz="1400" dirty="0" smtClean="0"/>
              <a:t>Студентський парламент НМУ</a:t>
            </a:r>
            <a:endParaRPr lang="en-US" sz="1400" dirty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Студентське самоврядування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984" y="4941168"/>
            <a:ext cx="2551832" cy="1698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3967" y="4941168"/>
            <a:ext cx="2564177" cy="1706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0529" y="4922457"/>
            <a:ext cx="2579943" cy="1717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42456"/>
            <a:ext cx="1615728" cy="2099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984" y="2905053"/>
            <a:ext cx="1465288" cy="19888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63688" y="1652607"/>
            <a:ext cx="49390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Засідання Ради студентського </a:t>
            </a:r>
          </a:p>
          <a:p>
            <a:pPr algn="ctr"/>
            <a:r>
              <a:rPr lang="ru-RU" sz="2400" b="1" dirty="0" err="1" smtClean="0"/>
              <a:t>самоврядув</a:t>
            </a:r>
            <a:r>
              <a:rPr lang="uk-UA" sz="2400" b="1" dirty="0" smtClean="0"/>
              <a:t>а</a:t>
            </a:r>
            <a:r>
              <a:rPr lang="ru-RU" sz="2400" b="1" dirty="0" err="1" smtClean="0"/>
              <a:t>ння</a:t>
            </a:r>
            <a:r>
              <a:rPr lang="ru-RU" sz="2400" b="1" dirty="0" smtClean="0"/>
              <a:t> </a:t>
            </a:r>
            <a:r>
              <a:rPr lang="ru-RU" sz="2400" b="1" dirty="0" smtClean="0"/>
              <a:t>про МОЗ </a:t>
            </a:r>
          </a:p>
          <a:p>
            <a:pPr algn="ctr"/>
            <a:r>
              <a:rPr lang="ru-RU" sz="2400" b="1" dirty="0" smtClean="0"/>
              <a:t>України</a:t>
            </a:r>
            <a:endParaRPr lang="ru-RU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2010192" y="3277433"/>
            <a:ext cx="42480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Прийнято Типове положення про</a:t>
            </a:r>
          </a:p>
          <a:p>
            <a:pPr algn="ctr"/>
            <a:r>
              <a:rPr lang="ru-RU" sz="2000" dirty="0" smtClean="0"/>
              <a:t> студентське самоврядування для</a:t>
            </a:r>
          </a:p>
          <a:p>
            <a:pPr algn="ctr"/>
            <a:r>
              <a:rPr lang="ru-RU" sz="2000" dirty="0" smtClean="0"/>
              <a:t>медичних ВНЗ України</a:t>
            </a:r>
            <a:endParaRPr lang="ru-RU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1399760"/>
            <a:ext cx="2408989" cy="3253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Студентське самоврядування</a:t>
            </a:r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>
          <a:xfrm>
            <a:off x="5868144" y="154941"/>
            <a:ext cx="3271252" cy="410824"/>
          </a:xfrm>
        </p:spPr>
        <p:txBody>
          <a:bodyPr/>
          <a:lstStyle/>
          <a:p>
            <a:r>
              <a:rPr lang="uk-UA" sz="1400" dirty="0" smtClean="0"/>
              <a:t>Студентський парламент НМУ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6934" y="1412776"/>
            <a:ext cx="2503660" cy="34449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999037"/>
            <a:ext cx="2664296" cy="17776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1815" y="5015721"/>
            <a:ext cx="2586329" cy="17256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6150" y="4999037"/>
            <a:ext cx="2586330" cy="172564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09753" y="1742432"/>
            <a:ext cx="5895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Конференція</a:t>
            </a:r>
            <a:r>
              <a:rPr lang="ru-RU" sz="2400" b="1" dirty="0" smtClean="0"/>
              <a:t> </a:t>
            </a:r>
            <a:r>
              <a:rPr lang="ru-RU" sz="3200" b="1" dirty="0" smtClean="0"/>
              <a:t>студентів НМУ</a:t>
            </a:r>
            <a:endParaRPr lang="ru-RU" sz="3200" b="1" dirty="0"/>
          </a:p>
        </p:txBody>
      </p:sp>
      <p:sp>
        <p:nvSpPr>
          <p:cNvPr id="18" name="Rectangle 17"/>
          <p:cNvSpPr/>
          <p:nvPr/>
        </p:nvSpPr>
        <p:spPr>
          <a:xfrm>
            <a:off x="227897" y="3367258"/>
            <a:ext cx="60613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Прийнято положення про</a:t>
            </a:r>
          </a:p>
          <a:p>
            <a:pPr algn="ctr"/>
            <a:r>
              <a:rPr lang="ru-RU" sz="2800" dirty="0" smtClean="0"/>
              <a:t> студентське самоврядування НМУ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95118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НАВЧАЛЬНА ДІЯЛЬНІСТЬ</a:t>
            </a:r>
            <a:endParaRPr lang="uk-UA" dirty="0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>
          <a:xfrm>
            <a:off x="5868144" y="154941"/>
            <a:ext cx="3271252" cy="410824"/>
          </a:xfrm>
        </p:spPr>
        <p:txBody>
          <a:bodyPr/>
          <a:lstStyle/>
          <a:p>
            <a:r>
              <a:rPr lang="uk-UA" sz="1400" dirty="0" smtClean="0"/>
              <a:t>Студентський парламент НМУ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941168"/>
            <a:ext cx="2540328" cy="1694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4941168"/>
            <a:ext cx="2540328" cy="1694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2385" y="4941168"/>
            <a:ext cx="2490623" cy="1661790"/>
          </a:xfrm>
          <a:prstGeom prst="rect">
            <a:avLst/>
          </a:prstGeom>
        </p:spPr>
      </p:pic>
      <p:grpSp>
        <p:nvGrpSpPr>
          <p:cNvPr id="7" name="Group 105"/>
          <p:cNvGrpSpPr>
            <a:grpSpLocks/>
          </p:cNvGrpSpPr>
          <p:nvPr/>
        </p:nvGrpSpPr>
        <p:grpSpPr bwMode="auto">
          <a:xfrm>
            <a:off x="474261" y="1435522"/>
            <a:ext cx="7989899" cy="833438"/>
            <a:chOff x="1268" y="1190"/>
            <a:chExt cx="5033" cy="525"/>
          </a:xfrm>
        </p:grpSpPr>
        <p:grpSp>
          <p:nvGrpSpPr>
            <p:cNvPr id="8" name="Group 75"/>
            <p:cNvGrpSpPr>
              <a:grpSpLocks/>
            </p:cNvGrpSpPr>
            <p:nvPr/>
          </p:nvGrpSpPr>
          <p:grpSpPr bwMode="auto">
            <a:xfrm>
              <a:off x="1268" y="1296"/>
              <a:ext cx="480" cy="419"/>
              <a:chOff x="1110" y="2656"/>
              <a:chExt cx="1549" cy="1351"/>
            </a:xfrm>
          </p:grpSpPr>
          <p:sp>
            <p:nvSpPr>
              <p:cNvPr id="12" name="AutoShape 7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AutoShape 7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AutoShape 7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" name="Line 83"/>
            <p:cNvSpPr>
              <a:spLocks noChangeShapeType="1"/>
            </p:cNvSpPr>
            <p:nvPr/>
          </p:nvSpPr>
          <p:spPr bwMode="auto">
            <a:xfrm flipV="1">
              <a:off x="1652" y="1660"/>
              <a:ext cx="4649" cy="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Text Box 84"/>
            <p:cNvSpPr txBox="1">
              <a:spLocks noChangeArrowheads="1"/>
            </p:cNvSpPr>
            <p:nvPr/>
          </p:nvSpPr>
          <p:spPr bwMode="auto">
            <a:xfrm>
              <a:off x="1777" y="1190"/>
              <a:ext cx="439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Детальний аналіз закону «Про вищу освіту» та </a:t>
              </a:r>
            </a:p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порівняння з навчальними планами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6" name="Group 106"/>
          <p:cNvGrpSpPr>
            <a:grpSpLocks/>
          </p:cNvGrpSpPr>
          <p:nvPr/>
        </p:nvGrpSpPr>
        <p:grpSpPr bwMode="auto">
          <a:xfrm>
            <a:off x="474261" y="2250998"/>
            <a:ext cx="7989895" cy="831851"/>
            <a:chOff x="1268" y="1767"/>
            <a:chExt cx="5033" cy="524"/>
          </a:xfrm>
        </p:grpSpPr>
        <p:grpSp>
          <p:nvGrpSpPr>
            <p:cNvPr id="17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21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8" name="Line 86"/>
            <p:cNvSpPr>
              <a:spLocks noChangeShapeType="1"/>
            </p:cNvSpPr>
            <p:nvPr/>
          </p:nvSpPr>
          <p:spPr bwMode="auto">
            <a:xfrm>
              <a:off x="1652" y="2256"/>
              <a:ext cx="4649" cy="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Text Box 87"/>
            <p:cNvSpPr txBox="1">
              <a:spLocks noChangeArrowheads="1"/>
            </p:cNvSpPr>
            <p:nvPr/>
          </p:nvSpPr>
          <p:spPr bwMode="auto">
            <a:xfrm>
              <a:off x="1772" y="1767"/>
              <a:ext cx="437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Створення справедливого алгоритму платного </a:t>
              </a:r>
            </a:p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відпрацювання пропущених занять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 Box 88"/>
            <p:cNvSpPr txBox="1">
              <a:spLocks noChangeArrowheads="1"/>
            </p:cNvSpPr>
            <p:nvPr/>
          </p:nvSpPr>
          <p:spPr bwMode="gray">
            <a:xfrm>
              <a:off x="1392" y="193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24" name="Group 107"/>
          <p:cNvGrpSpPr>
            <a:grpSpLocks/>
          </p:cNvGrpSpPr>
          <p:nvPr/>
        </p:nvGrpSpPr>
        <p:grpSpPr bwMode="auto">
          <a:xfrm>
            <a:off x="448949" y="3060791"/>
            <a:ext cx="7989894" cy="831366"/>
            <a:chOff x="1268" y="2359"/>
            <a:chExt cx="5033" cy="527"/>
          </a:xfrm>
        </p:grpSpPr>
        <p:sp>
          <p:nvSpPr>
            <p:cNvPr id="25" name="Line 89"/>
            <p:cNvSpPr>
              <a:spLocks noChangeShapeType="1"/>
            </p:cNvSpPr>
            <p:nvPr/>
          </p:nvSpPr>
          <p:spPr bwMode="auto">
            <a:xfrm flipV="1">
              <a:off x="1652" y="2822"/>
              <a:ext cx="4649" cy="2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90"/>
            <p:cNvSpPr txBox="1">
              <a:spLocks noChangeArrowheads="1"/>
            </p:cNvSpPr>
            <p:nvPr/>
          </p:nvSpPr>
          <p:spPr bwMode="auto">
            <a:xfrm>
              <a:off x="1782" y="2359"/>
              <a:ext cx="3952" cy="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Створення освітнього порталу «</a:t>
              </a:r>
              <a:r>
                <a:rPr lang="en-US" sz="2400" dirty="0" smtClean="0">
                  <a:solidFill>
                    <a:srgbClr val="000000"/>
                  </a:solidFill>
                </a:rPr>
                <a:t>MEDICINE GLOBAL GROUP</a:t>
              </a:r>
              <a:r>
                <a:rPr lang="uk-UA" sz="2400" dirty="0" smtClean="0">
                  <a:solidFill>
                    <a:srgbClr val="000000"/>
                  </a:solidFill>
                </a:rPr>
                <a:t>»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Text Box 91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28" name="Group 95"/>
            <p:cNvGrpSpPr>
              <a:grpSpLocks/>
            </p:cNvGrpSpPr>
            <p:nvPr/>
          </p:nvGrpSpPr>
          <p:grpSpPr bwMode="auto">
            <a:xfrm>
              <a:off x="1268" y="2432"/>
              <a:ext cx="480" cy="419"/>
              <a:chOff x="1110" y="2656"/>
              <a:chExt cx="1549" cy="1351"/>
            </a:xfrm>
          </p:grpSpPr>
          <p:sp>
            <p:nvSpPr>
              <p:cNvPr id="30" name="AutoShape 9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utoShape 9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AutoShape 98"/>
              <p:cNvSpPr>
                <a:spLocks noChangeArrowheads="1"/>
              </p:cNvSpPr>
              <p:nvPr/>
            </p:nvSpPr>
            <p:spPr bwMode="gray">
              <a:xfrm>
                <a:off x="1195" y="274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9" name="Text Box 99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33" name="Group 106"/>
          <p:cNvGrpSpPr>
            <a:grpSpLocks/>
          </p:cNvGrpSpPr>
          <p:nvPr/>
        </p:nvGrpSpPr>
        <p:grpSpPr bwMode="auto">
          <a:xfrm>
            <a:off x="431967" y="3790560"/>
            <a:ext cx="7989896" cy="830263"/>
            <a:chOff x="1268" y="1786"/>
            <a:chExt cx="5033" cy="523"/>
          </a:xfrm>
        </p:grpSpPr>
        <p:grpSp>
          <p:nvGrpSpPr>
            <p:cNvPr id="34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38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5" name="Line 86"/>
            <p:cNvSpPr>
              <a:spLocks noChangeShapeType="1"/>
            </p:cNvSpPr>
            <p:nvPr/>
          </p:nvSpPr>
          <p:spPr bwMode="auto">
            <a:xfrm>
              <a:off x="1652" y="2256"/>
              <a:ext cx="4649" cy="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Text Box 87"/>
            <p:cNvSpPr txBox="1">
              <a:spLocks noChangeArrowheads="1"/>
            </p:cNvSpPr>
            <p:nvPr/>
          </p:nvSpPr>
          <p:spPr bwMode="auto">
            <a:xfrm>
              <a:off x="1772" y="1786"/>
              <a:ext cx="367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Співпраця з соціологічною групою НМУ</a:t>
              </a:r>
            </a:p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(анонімне анкетування студентів)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Text Box 88"/>
            <p:cNvSpPr txBox="1">
              <a:spLocks noChangeArrowheads="1"/>
            </p:cNvSpPr>
            <p:nvPr/>
          </p:nvSpPr>
          <p:spPr bwMode="gray">
            <a:xfrm>
              <a:off x="1391" y="193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>
                  <a:solidFill>
                    <a:srgbClr val="FFFFFF"/>
                  </a:solidFill>
                </a:rPr>
                <a:t>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6592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НАВЧАЛЬНА ДІЯЛЬНІСТЬ</a:t>
            </a:r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>
          <a:xfrm>
            <a:off x="5868144" y="154941"/>
            <a:ext cx="3271252" cy="410824"/>
          </a:xfrm>
        </p:spPr>
        <p:txBody>
          <a:bodyPr/>
          <a:lstStyle/>
          <a:p>
            <a:r>
              <a:rPr lang="uk-UA" sz="1400" dirty="0" smtClean="0"/>
              <a:t>Студентський парламент НМУ</a:t>
            </a:r>
            <a:endParaRPr lang="en-US" sz="1400" dirty="0"/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474261" y="1435522"/>
            <a:ext cx="7989900" cy="833438"/>
            <a:chOff x="1268" y="1190"/>
            <a:chExt cx="5033" cy="525"/>
          </a:xfrm>
        </p:grpSpPr>
        <p:grpSp>
          <p:nvGrpSpPr>
            <p:cNvPr id="5" name="Group 75"/>
            <p:cNvGrpSpPr>
              <a:grpSpLocks/>
            </p:cNvGrpSpPr>
            <p:nvPr/>
          </p:nvGrpSpPr>
          <p:grpSpPr bwMode="auto">
            <a:xfrm>
              <a:off x="1268" y="1296"/>
              <a:ext cx="480" cy="419"/>
              <a:chOff x="1110" y="2656"/>
              <a:chExt cx="1549" cy="1351"/>
            </a:xfrm>
          </p:grpSpPr>
          <p:sp>
            <p:nvSpPr>
              <p:cNvPr id="9" name="AutoShape 7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AutoShape 7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AutoShape 7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" name="Line 83"/>
            <p:cNvSpPr>
              <a:spLocks noChangeShapeType="1"/>
            </p:cNvSpPr>
            <p:nvPr/>
          </p:nvSpPr>
          <p:spPr bwMode="auto">
            <a:xfrm flipV="1">
              <a:off x="1652" y="1660"/>
              <a:ext cx="4649" cy="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84"/>
            <p:cNvSpPr txBox="1">
              <a:spLocks noChangeArrowheads="1"/>
            </p:cNvSpPr>
            <p:nvPr/>
          </p:nvSpPr>
          <p:spPr bwMode="auto">
            <a:xfrm>
              <a:off x="1777" y="1190"/>
              <a:ext cx="443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Участь в розробці «Рейтингової системи оцінки </a:t>
              </a:r>
            </a:p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викладачів»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85"/>
            <p:cNvSpPr txBox="1">
              <a:spLocks noChangeArrowheads="1"/>
            </p:cNvSpPr>
            <p:nvPr/>
          </p:nvSpPr>
          <p:spPr bwMode="gray">
            <a:xfrm>
              <a:off x="1391" y="1358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106"/>
          <p:cNvGrpSpPr>
            <a:grpSpLocks/>
          </p:cNvGrpSpPr>
          <p:nvPr/>
        </p:nvGrpSpPr>
        <p:grpSpPr bwMode="auto">
          <a:xfrm>
            <a:off x="474261" y="2250998"/>
            <a:ext cx="7989896" cy="831851"/>
            <a:chOff x="1268" y="1767"/>
            <a:chExt cx="5033" cy="524"/>
          </a:xfrm>
        </p:grpSpPr>
        <p:grpSp>
          <p:nvGrpSpPr>
            <p:cNvPr id="14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18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" name="Line 86"/>
            <p:cNvSpPr>
              <a:spLocks noChangeShapeType="1"/>
            </p:cNvSpPr>
            <p:nvPr/>
          </p:nvSpPr>
          <p:spPr bwMode="auto">
            <a:xfrm>
              <a:off x="1652" y="2256"/>
              <a:ext cx="4649" cy="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87"/>
            <p:cNvSpPr txBox="1">
              <a:spLocks noChangeArrowheads="1"/>
            </p:cNvSpPr>
            <p:nvPr/>
          </p:nvSpPr>
          <p:spPr bwMode="auto">
            <a:xfrm>
              <a:off x="1772" y="1767"/>
              <a:ext cx="399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Розробка програми «Студентське бачення </a:t>
              </a:r>
            </a:p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навчальної програми»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 Box 88"/>
            <p:cNvSpPr txBox="1">
              <a:spLocks noChangeArrowheads="1"/>
            </p:cNvSpPr>
            <p:nvPr/>
          </p:nvSpPr>
          <p:spPr bwMode="gray">
            <a:xfrm>
              <a:off x="1392" y="193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535" y="3618309"/>
            <a:ext cx="2480514" cy="2492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3252044"/>
            <a:ext cx="2483516" cy="16570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5079875"/>
            <a:ext cx="2483516" cy="16447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1639" y="3289248"/>
            <a:ext cx="2427755" cy="161984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9314" y="5082701"/>
            <a:ext cx="2460790" cy="164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8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ІНФОРМАЦІЙНЕ ЗАБЕЗПЕЧЕННЯ</a:t>
            </a:r>
            <a:endParaRPr lang="uk-UA" dirty="0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>
          <a:xfrm>
            <a:off x="5868144" y="154941"/>
            <a:ext cx="3271252" cy="410824"/>
          </a:xfrm>
        </p:spPr>
        <p:txBody>
          <a:bodyPr/>
          <a:lstStyle/>
          <a:p>
            <a:r>
              <a:rPr lang="uk-UA" sz="1400" dirty="0" smtClean="0"/>
              <a:t>Студентський парламент НМУ</a:t>
            </a:r>
            <a:endParaRPr lang="en-US" sz="1400" dirty="0"/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830969" y="1630208"/>
            <a:ext cx="3651251" cy="665163"/>
            <a:chOff x="1268" y="1296"/>
            <a:chExt cx="2300" cy="419"/>
          </a:xfrm>
        </p:grpSpPr>
        <p:grpSp>
          <p:nvGrpSpPr>
            <p:cNvPr id="5" name="Group 75"/>
            <p:cNvGrpSpPr>
              <a:grpSpLocks/>
            </p:cNvGrpSpPr>
            <p:nvPr/>
          </p:nvGrpSpPr>
          <p:grpSpPr bwMode="auto">
            <a:xfrm>
              <a:off x="1268" y="1296"/>
              <a:ext cx="480" cy="419"/>
              <a:chOff x="1110" y="2656"/>
              <a:chExt cx="1549" cy="1351"/>
            </a:xfrm>
          </p:grpSpPr>
          <p:sp>
            <p:nvSpPr>
              <p:cNvPr id="9" name="AutoShape 7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AutoShape 7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AutoShape 7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" name="Line 83"/>
            <p:cNvSpPr>
              <a:spLocks noChangeShapeType="1"/>
            </p:cNvSpPr>
            <p:nvPr/>
          </p:nvSpPr>
          <p:spPr bwMode="auto">
            <a:xfrm flipV="1">
              <a:off x="1652" y="1671"/>
              <a:ext cx="1916" cy="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84"/>
            <p:cNvSpPr txBox="1">
              <a:spLocks noChangeArrowheads="1"/>
            </p:cNvSpPr>
            <p:nvPr/>
          </p:nvSpPr>
          <p:spPr bwMode="auto">
            <a:xfrm>
              <a:off x="1895" y="1361"/>
              <a:ext cx="167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Соціальні мережі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2" name="Group 106"/>
          <p:cNvGrpSpPr>
            <a:grpSpLocks/>
          </p:cNvGrpSpPr>
          <p:nvPr/>
        </p:nvGrpSpPr>
        <p:grpSpPr bwMode="auto">
          <a:xfrm>
            <a:off x="830969" y="2406496"/>
            <a:ext cx="6569077" cy="665163"/>
            <a:chOff x="1268" y="1872"/>
            <a:chExt cx="4138" cy="419"/>
          </a:xfrm>
        </p:grpSpPr>
        <p:grpSp>
          <p:nvGrpSpPr>
            <p:cNvPr id="14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18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" name="Line 86"/>
            <p:cNvSpPr>
              <a:spLocks noChangeShapeType="1"/>
            </p:cNvSpPr>
            <p:nvPr/>
          </p:nvSpPr>
          <p:spPr bwMode="auto">
            <a:xfrm>
              <a:off x="1652" y="2256"/>
              <a:ext cx="3651" cy="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87"/>
            <p:cNvSpPr txBox="1">
              <a:spLocks noChangeArrowheads="1"/>
            </p:cNvSpPr>
            <p:nvPr/>
          </p:nvSpPr>
          <p:spPr bwMode="auto">
            <a:xfrm>
              <a:off x="1909" y="1930"/>
              <a:ext cx="34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Перший відеоканал НМУ «</a:t>
              </a:r>
              <a:r>
                <a:rPr lang="en-US" sz="2400" dirty="0" smtClean="0">
                  <a:solidFill>
                    <a:srgbClr val="000000"/>
                  </a:solidFill>
                </a:rPr>
                <a:t>ANALGIN</a:t>
              </a:r>
              <a:r>
                <a:rPr lang="uk-UA" sz="2400" dirty="0" smtClean="0">
                  <a:solidFill>
                    <a:srgbClr val="000000"/>
                  </a:solidFill>
                </a:rPr>
                <a:t>»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 Box 88"/>
            <p:cNvSpPr txBox="1">
              <a:spLocks noChangeArrowheads="1"/>
            </p:cNvSpPr>
            <p:nvPr/>
          </p:nvSpPr>
          <p:spPr bwMode="gray">
            <a:xfrm>
              <a:off x="1392" y="193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21" name="Group 107"/>
          <p:cNvGrpSpPr>
            <a:grpSpLocks/>
          </p:cNvGrpSpPr>
          <p:nvPr/>
        </p:nvGrpSpPr>
        <p:grpSpPr bwMode="auto">
          <a:xfrm>
            <a:off x="851770" y="3255660"/>
            <a:ext cx="7969256" cy="665163"/>
            <a:chOff x="1268" y="2432"/>
            <a:chExt cx="5020" cy="419"/>
          </a:xfrm>
        </p:grpSpPr>
        <p:sp>
          <p:nvSpPr>
            <p:cNvPr id="22" name="Line 89"/>
            <p:cNvSpPr>
              <a:spLocks noChangeShapeType="1"/>
            </p:cNvSpPr>
            <p:nvPr/>
          </p:nvSpPr>
          <p:spPr bwMode="auto">
            <a:xfrm flipV="1">
              <a:off x="1652" y="2785"/>
              <a:ext cx="4500" cy="3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Text Box 90"/>
            <p:cNvSpPr txBox="1">
              <a:spLocks noChangeArrowheads="1"/>
            </p:cNvSpPr>
            <p:nvPr/>
          </p:nvSpPr>
          <p:spPr bwMode="auto">
            <a:xfrm>
              <a:off x="1895" y="2513"/>
              <a:ext cx="43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2400" dirty="0">
                  <a:solidFill>
                    <a:srgbClr val="000000"/>
                  </a:solidFill>
                </a:rPr>
                <a:t>Співпраця з редакцією газети «Медичні кадри»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 Box 91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25" name="Group 95"/>
            <p:cNvGrpSpPr>
              <a:grpSpLocks/>
            </p:cNvGrpSpPr>
            <p:nvPr/>
          </p:nvGrpSpPr>
          <p:grpSpPr bwMode="auto">
            <a:xfrm>
              <a:off x="1268" y="2432"/>
              <a:ext cx="480" cy="419"/>
              <a:chOff x="1110" y="2656"/>
              <a:chExt cx="1549" cy="1351"/>
            </a:xfrm>
          </p:grpSpPr>
          <p:sp>
            <p:nvSpPr>
              <p:cNvPr id="27" name="AutoShape 9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AutoShape 9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AutoShape 98"/>
              <p:cNvSpPr>
                <a:spLocks noChangeArrowheads="1"/>
              </p:cNvSpPr>
              <p:nvPr/>
            </p:nvSpPr>
            <p:spPr bwMode="gray">
              <a:xfrm>
                <a:off x="1242" y="277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6" name="Text Box 99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30" name="Group 106"/>
          <p:cNvGrpSpPr>
            <a:grpSpLocks/>
          </p:cNvGrpSpPr>
          <p:nvPr/>
        </p:nvGrpSpPr>
        <p:grpSpPr bwMode="auto">
          <a:xfrm>
            <a:off x="913558" y="4031948"/>
            <a:ext cx="7907338" cy="665163"/>
            <a:chOff x="1268" y="1872"/>
            <a:chExt cx="4981" cy="419"/>
          </a:xfrm>
        </p:grpSpPr>
        <p:grpSp>
          <p:nvGrpSpPr>
            <p:cNvPr id="31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35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2" name="Line 86"/>
            <p:cNvSpPr>
              <a:spLocks noChangeShapeType="1"/>
            </p:cNvSpPr>
            <p:nvPr/>
          </p:nvSpPr>
          <p:spPr bwMode="auto">
            <a:xfrm flipV="1">
              <a:off x="1652" y="2252"/>
              <a:ext cx="1331" cy="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Text Box 87"/>
            <p:cNvSpPr txBox="1">
              <a:spLocks noChangeArrowheads="1"/>
            </p:cNvSpPr>
            <p:nvPr/>
          </p:nvSpPr>
          <p:spPr bwMode="auto">
            <a:xfrm>
              <a:off x="1871" y="1920"/>
              <a:ext cx="43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400" dirty="0">
                  <a:solidFill>
                    <a:srgbClr val="000000"/>
                  </a:solidFill>
                </a:rPr>
                <a:t>Радіо </a:t>
              </a:r>
              <a:r>
                <a:rPr lang="ru-RU" sz="2400" dirty="0" smtClean="0">
                  <a:solidFill>
                    <a:srgbClr val="000000"/>
                  </a:solidFill>
                </a:rPr>
                <a:t>НМУ</a:t>
              </a:r>
              <a:endParaRPr lang="ru-RU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Text Box 88"/>
            <p:cNvSpPr txBox="1">
              <a:spLocks noChangeArrowheads="1"/>
            </p:cNvSpPr>
            <p:nvPr/>
          </p:nvSpPr>
          <p:spPr bwMode="gray">
            <a:xfrm>
              <a:off x="1391" y="193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 smtClean="0">
                  <a:solidFill>
                    <a:srgbClr val="FFFFFF"/>
                  </a:solidFill>
                </a:rPr>
                <a:t>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0916" y="1404482"/>
            <a:ext cx="890889" cy="8908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412776"/>
            <a:ext cx="792088" cy="7920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4555" y="1382713"/>
            <a:ext cx="874528" cy="90133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6202" y="1404482"/>
            <a:ext cx="847983" cy="84798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2382452"/>
            <a:ext cx="1065096" cy="106315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3692" y="3909499"/>
            <a:ext cx="975509" cy="961787"/>
          </a:xfrm>
          <a:prstGeom prst="rect">
            <a:avLst/>
          </a:prstGeom>
        </p:spPr>
      </p:pic>
      <p:pic>
        <p:nvPicPr>
          <p:cNvPr id="45" name="Объект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3962543"/>
            <a:ext cx="1888534" cy="2741813"/>
          </a:xfrm>
        </p:spPr>
      </p:pic>
      <p:pic>
        <p:nvPicPr>
          <p:cNvPr id="46" name="Рисунок 5" descr="ффф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0969" y="5009085"/>
            <a:ext cx="2377742" cy="1594199"/>
          </a:xfrm>
          <a:prstGeom prst="rect">
            <a:avLst/>
          </a:prstGeom>
        </p:spPr>
      </p:pic>
      <p:pic>
        <p:nvPicPr>
          <p:cNvPr id="47" name="Місце для вмісту 6" descr="аааа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3437889" y="4954718"/>
            <a:ext cx="2993189" cy="170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078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ПОБУТ СТУДЕНТІВ</a:t>
            </a:r>
            <a:endParaRPr lang="uk-UA" dirty="0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>
          <a:xfrm>
            <a:off x="5868144" y="154941"/>
            <a:ext cx="3271252" cy="410824"/>
          </a:xfrm>
        </p:spPr>
        <p:txBody>
          <a:bodyPr/>
          <a:lstStyle/>
          <a:p>
            <a:r>
              <a:rPr lang="uk-UA" sz="1400" dirty="0" smtClean="0"/>
              <a:t>Студентський парламент НМУ</a:t>
            </a:r>
            <a:endParaRPr lang="en-US" sz="1400" dirty="0"/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474261" y="1603797"/>
            <a:ext cx="7989898" cy="665163"/>
            <a:chOff x="1268" y="1296"/>
            <a:chExt cx="5033" cy="419"/>
          </a:xfrm>
        </p:grpSpPr>
        <p:grpSp>
          <p:nvGrpSpPr>
            <p:cNvPr id="5" name="Group 75"/>
            <p:cNvGrpSpPr>
              <a:grpSpLocks/>
            </p:cNvGrpSpPr>
            <p:nvPr/>
          </p:nvGrpSpPr>
          <p:grpSpPr bwMode="auto">
            <a:xfrm>
              <a:off x="1268" y="1296"/>
              <a:ext cx="480" cy="419"/>
              <a:chOff x="1110" y="2656"/>
              <a:chExt cx="1549" cy="1351"/>
            </a:xfrm>
          </p:grpSpPr>
          <p:sp>
            <p:nvSpPr>
              <p:cNvPr id="9" name="AutoShape 7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AutoShape 7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AutoShape 7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" name="Line 83"/>
            <p:cNvSpPr>
              <a:spLocks noChangeShapeType="1"/>
            </p:cNvSpPr>
            <p:nvPr/>
          </p:nvSpPr>
          <p:spPr bwMode="auto">
            <a:xfrm flipV="1">
              <a:off x="1652" y="1660"/>
              <a:ext cx="4649" cy="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84"/>
            <p:cNvSpPr txBox="1">
              <a:spLocks noChangeArrowheads="1"/>
            </p:cNvSpPr>
            <p:nvPr/>
          </p:nvSpPr>
          <p:spPr bwMode="auto">
            <a:xfrm>
              <a:off x="1785" y="1362"/>
              <a:ext cx="416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Розроблено положення «Про конкурс кімнат»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2" name="Group 106"/>
          <p:cNvGrpSpPr>
            <a:grpSpLocks/>
          </p:cNvGrpSpPr>
          <p:nvPr/>
        </p:nvGrpSpPr>
        <p:grpSpPr bwMode="auto">
          <a:xfrm>
            <a:off x="474261" y="2417684"/>
            <a:ext cx="8126416" cy="665163"/>
            <a:chOff x="1268" y="1872"/>
            <a:chExt cx="5119" cy="419"/>
          </a:xfrm>
        </p:grpSpPr>
        <p:grpSp>
          <p:nvGrpSpPr>
            <p:cNvPr id="14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18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" name="Line 86"/>
            <p:cNvSpPr>
              <a:spLocks noChangeShapeType="1"/>
            </p:cNvSpPr>
            <p:nvPr/>
          </p:nvSpPr>
          <p:spPr bwMode="auto">
            <a:xfrm>
              <a:off x="1652" y="2256"/>
              <a:ext cx="4649" cy="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87"/>
            <p:cNvSpPr txBox="1">
              <a:spLocks noChangeArrowheads="1"/>
            </p:cNvSpPr>
            <p:nvPr/>
          </p:nvSpPr>
          <p:spPr bwMode="auto">
            <a:xfrm>
              <a:off x="1772" y="1948"/>
              <a:ext cx="46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Внесено зміни до положення про гуртожиток НМУ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 Box 88"/>
            <p:cNvSpPr txBox="1">
              <a:spLocks noChangeArrowheads="1"/>
            </p:cNvSpPr>
            <p:nvPr/>
          </p:nvSpPr>
          <p:spPr bwMode="gray">
            <a:xfrm>
              <a:off x="1392" y="193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21" name="Group 107"/>
          <p:cNvGrpSpPr>
            <a:grpSpLocks/>
          </p:cNvGrpSpPr>
          <p:nvPr/>
        </p:nvGrpSpPr>
        <p:grpSpPr bwMode="auto">
          <a:xfrm>
            <a:off x="448949" y="3060792"/>
            <a:ext cx="7989894" cy="825056"/>
            <a:chOff x="1268" y="2359"/>
            <a:chExt cx="5033" cy="523"/>
          </a:xfrm>
        </p:grpSpPr>
        <p:sp>
          <p:nvSpPr>
            <p:cNvPr id="22" name="Line 89"/>
            <p:cNvSpPr>
              <a:spLocks noChangeShapeType="1"/>
            </p:cNvSpPr>
            <p:nvPr/>
          </p:nvSpPr>
          <p:spPr bwMode="auto">
            <a:xfrm flipV="1">
              <a:off x="1652" y="2822"/>
              <a:ext cx="4649" cy="2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Text Box 90"/>
            <p:cNvSpPr txBox="1">
              <a:spLocks noChangeArrowheads="1"/>
            </p:cNvSpPr>
            <p:nvPr/>
          </p:nvSpPr>
          <p:spPr bwMode="auto">
            <a:xfrm>
              <a:off x="1782" y="2359"/>
              <a:ext cx="395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Проведено вибори голів Студентських рад гуртожитів НМУ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 Box 91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25" name="Group 95"/>
            <p:cNvGrpSpPr>
              <a:grpSpLocks/>
            </p:cNvGrpSpPr>
            <p:nvPr/>
          </p:nvGrpSpPr>
          <p:grpSpPr bwMode="auto">
            <a:xfrm>
              <a:off x="1268" y="2432"/>
              <a:ext cx="480" cy="419"/>
              <a:chOff x="1110" y="2656"/>
              <a:chExt cx="1549" cy="1351"/>
            </a:xfrm>
          </p:grpSpPr>
          <p:sp>
            <p:nvSpPr>
              <p:cNvPr id="27" name="AutoShape 9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AutoShape 9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AutoShape 98"/>
              <p:cNvSpPr>
                <a:spLocks noChangeArrowheads="1"/>
              </p:cNvSpPr>
              <p:nvPr/>
            </p:nvSpPr>
            <p:spPr bwMode="gray">
              <a:xfrm>
                <a:off x="1195" y="274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6" name="Text Box 99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30" name="Group 106"/>
          <p:cNvGrpSpPr>
            <a:grpSpLocks/>
          </p:cNvGrpSpPr>
          <p:nvPr/>
        </p:nvGrpSpPr>
        <p:grpSpPr bwMode="auto">
          <a:xfrm>
            <a:off x="431967" y="3927086"/>
            <a:ext cx="8361367" cy="665163"/>
            <a:chOff x="1268" y="1872"/>
            <a:chExt cx="5267" cy="419"/>
          </a:xfrm>
        </p:grpSpPr>
        <p:grpSp>
          <p:nvGrpSpPr>
            <p:cNvPr id="31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35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2" name="Line 86"/>
            <p:cNvSpPr>
              <a:spLocks noChangeShapeType="1"/>
            </p:cNvSpPr>
            <p:nvPr/>
          </p:nvSpPr>
          <p:spPr bwMode="auto">
            <a:xfrm>
              <a:off x="1652" y="2256"/>
              <a:ext cx="4649" cy="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Text Box 87"/>
            <p:cNvSpPr txBox="1">
              <a:spLocks noChangeArrowheads="1"/>
            </p:cNvSpPr>
            <p:nvPr/>
          </p:nvSpPr>
          <p:spPr bwMode="auto">
            <a:xfrm>
              <a:off x="1772" y="1948"/>
              <a:ext cx="476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Регулярні суботники на території студмістечка НМУ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Text Box 88"/>
            <p:cNvSpPr txBox="1">
              <a:spLocks noChangeArrowheads="1"/>
            </p:cNvSpPr>
            <p:nvPr/>
          </p:nvSpPr>
          <p:spPr bwMode="gray">
            <a:xfrm>
              <a:off x="1391" y="193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>
                  <a:solidFill>
                    <a:srgbClr val="FFFFFF"/>
                  </a:solidFill>
                </a:rPr>
                <a:t>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8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66" y="4970994"/>
            <a:ext cx="2188468" cy="1641351"/>
          </a:xfrm>
          <a:prstGeom prst="rect">
            <a:avLst/>
          </a:prstGeom>
        </p:spPr>
      </p:pic>
      <p:pic>
        <p:nvPicPr>
          <p:cNvPr id="3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4970994"/>
            <a:ext cx="2194508" cy="1645881"/>
          </a:xfrm>
          <a:prstGeom prst="rect">
            <a:avLst/>
          </a:prstGeom>
        </p:spPr>
      </p:pic>
      <p:pic>
        <p:nvPicPr>
          <p:cNvPr id="40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5583" y="4956783"/>
            <a:ext cx="1116640" cy="1668066"/>
          </a:xfrm>
          <a:prstGeom prst="rect">
            <a:avLst/>
          </a:prstGeom>
        </p:spPr>
      </p:pic>
      <p:pic>
        <p:nvPicPr>
          <p:cNvPr id="41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4956783"/>
            <a:ext cx="2295987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457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ЗОВНІШНІ ЗВ’ЯЗКИ</a:t>
            </a:r>
            <a:endParaRPr lang="uk-UA" dirty="0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>
          <a:xfrm>
            <a:off x="5868144" y="154941"/>
            <a:ext cx="3271252" cy="410824"/>
          </a:xfrm>
        </p:spPr>
        <p:txBody>
          <a:bodyPr/>
          <a:lstStyle/>
          <a:p>
            <a:r>
              <a:rPr lang="uk-UA" sz="1400" dirty="0" smtClean="0"/>
              <a:t>Студентський парламент НМУ</a:t>
            </a:r>
            <a:endParaRPr lang="en-US" sz="1400" dirty="0"/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830969" y="1461936"/>
            <a:ext cx="7877181" cy="833439"/>
            <a:chOff x="1268" y="1190"/>
            <a:chExt cx="4962" cy="525"/>
          </a:xfrm>
        </p:grpSpPr>
        <p:grpSp>
          <p:nvGrpSpPr>
            <p:cNvPr id="5" name="Group 75"/>
            <p:cNvGrpSpPr>
              <a:grpSpLocks/>
            </p:cNvGrpSpPr>
            <p:nvPr/>
          </p:nvGrpSpPr>
          <p:grpSpPr bwMode="auto">
            <a:xfrm>
              <a:off x="1268" y="1296"/>
              <a:ext cx="480" cy="419"/>
              <a:chOff x="1110" y="2656"/>
              <a:chExt cx="1549" cy="1351"/>
            </a:xfrm>
          </p:grpSpPr>
          <p:sp>
            <p:nvSpPr>
              <p:cNvPr id="9" name="AutoShape 7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AutoShape 7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AutoShape 78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" name="Line 83"/>
            <p:cNvSpPr>
              <a:spLocks noChangeShapeType="1"/>
            </p:cNvSpPr>
            <p:nvPr/>
          </p:nvSpPr>
          <p:spPr bwMode="auto">
            <a:xfrm flipV="1">
              <a:off x="1652" y="1661"/>
              <a:ext cx="4421" cy="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84"/>
            <p:cNvSpPr txBox="1">
              <a:spLocks noChangeArrowheads="1"/>
            </p:cNvSpPr>
            <p:nvPr/>
          </p:nvSpPr>
          <p:spPr bwMode="auto">
            <a:xfrm>
              <a:off x="1776" y="1190"/>
              <a:ext cx="445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Налагоджено співпрацю з РСС при МОЗУ, СРК, </a:t>
              </a:r>
            </a:p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ВГО ОМУ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85"/>
            <p:cNvSpPr txBox="1">
              <a:spLocks noChangeArrowheads="1"/>
            </p:cNvSpPr>
            <p:nvPr/>
          </p:nvSpPr>
          <p:spPr bwMode="gray">
            <a:xfrm>
              <a:off x="1392" y="135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2" name="Group 106"/>
          <p:cNvGrpSpPr>
            <a:grpSpLocks/>
          </p:cNvGrpSpPr>
          <p:nvPr/>
        </p:nvGrpSpPr>
        <p:grpSpPr bwMode="auto">
          <a:xfrm>
            <a:off x="827584" y="2219277"/>
            <a:ext cx="7072316" cy="866776"/>
            <a:chOff x="1268" y="1745"/>
            <a:chExt cx="4455" cy="546"/>
          </a:xfrm>
        </p:grpSpPr>
        <p:grpSp>
          <p:nvGrpSpPr>
            <p:cNvPr id="14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18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" name="Line 86"/>
            <p:cNvSpPr>
              <a:spLocks noChangeShapeType="1"/>
            </p:cNvSpPr>
            <p:nvPr/>
          </p:nvSpPr>
          <p:spPr bwMode="auto">
            <a:xfrm>
              <a:off x="1652" y="2256"/>
              <a:ext cx="3698" cy="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87"/>
            <p:cNvSpPr txBox="1">
              <a:spLocks noChangeArrowheads="1"/>
            </p:cNvSpPr>
            <p:nvPr/>
          </p:nvSpPr>
          <p:spPr bwMode="auto">
            <a:xfrm>
              <a:off x="1773" y="1745"/>
              <a:ext cx="395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Участь у проектах «Модель ООН (КНЕУ)» </a:t>
              </a:r>
            </a:p>
            <a:p>
              <a:pPr eaLnBrk="0" hangingPunct="0"/>
              <a:r>
                <a:rPr lang="uk-UA" sz="2400" dirty="0">
                  <a:solidFill>
                    <a:srgbClr val="000000"/>
                  </a:solidFill>
                </a:rPr>
                <a:t>та «Модель </a:t>
              </a:r>
              <a:r>
                <a:rPr lang="uk-UA" sz="2400" dirty="0" smtClean="0">
                  <a:solidFill>
                    <a:srgbClr val="000000"/>
                  </a:solidFill>
                </a:rPr>
                <a:t>ООН (КУП НАН України)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 Box 88"/>
            <p:cNvSpPr txBox="1">
              <a:spLocks noChangeArrowheads="1"/>
            </p:cNvSpPr>
            <p:nvPr/>
          </p:nvSpPr>
          <p:spPr bwMode="gray">
            <a:xfrm>
              <a:off x="1392" y="193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21" name="Group 107"/>
          <p:cNvGrpSpPr>
            <a:grpSpLocks/>
          </p:cNvGrpSpPr>
          <p:nvPr/>
        </p:nvGrpSpPr>
        <p:grpSpPr bwMode="auto">
          <a:xfrm>
            <a:off x="827584" y="3074313"/>
            <a:ext cx="7431094" cy="830263"/>
            <a:chOff x="1268" y="2334"/>
            <a:chExt cx="4681" cy="523"/>
          </a:xfrm>
        </p:grpSpPr>
        <p:sp>
          <p:nvSpPr>
            <p:cNvPr id="22" name="Line 89"/>
            <p:cNvSpPr>
              <a:spLocks noChangeShapeType="1"/>
            </p:cNvSpPr>
            <p:nvPr/>
          </p:nvSpPr>
          <p:spPr bwMode="auto">
            <a:xfrm>
              <a:off x="1652" y="2818"/>
              <a:ext cx="302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Text Box 90"/>
            <p:cNvSpPr txBox="1">
              <a:spLocks noChangeArrowheads="1"/>
            </p:cNvSpPr>
            <p:nvPr/>
          </p:nvSpPr>
          <p:spPr bwMode="auto">
            <a:xfrm>
              <a:off x="1747" y="2334"/>
              <a:ext cx="420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Участь в </a:t>
              </a:r>
              <a:r>
                <a:rPr lang="en-US" sz="2400" dirty="0" smtClean="0">
                  <a:solidFill>
                    <a:srgbClr val="000000"/>
                  </a:solidFill>
                </a:rPr>
                <a:t>IX</a:t>
              </a:r>
              <a:r>
                <a:rPr lang="uk-UA" sz="2400" dirty="0" smtClean="0">
                  <a:solidFill>
                    <a:srgbClr val="000000"/>
                  </a:solidFill>
                </a:rPr>
                <a:t> </a:t>
              </a:r>
              <a:r>
                <a:rPr lang="ru-RU" sz="2400" dirty="0" smtClean="0">
                  <a:solidFill>
                    <a:srgbClr val="000000"/>
                  </a:solidFill>
                </a:rPr>
                <a:t>Г</a:t>
              </a:r>
              <a:r>
                <a:rPr lang="uk-UA" sz="2400" dirty="0" err="1" smtClean="0">
                  <a:solidFill>
                    <a:srgbClr val="000000"/>
                  </a:solidFill>
                </a:rPr>
                <a:t>енеральній</a:t>
              </a:r>
              <a:r>
                <a:rPr lang="uk-UA" sz="2400" dirty="0" smtClean="0">
                  <a:solidFill>
                    <a:srgbClr val="000000"/>
                  </a:solidFill>
                </a:rPr>
                <a:t> асамблеї Української асоціації студентського самоврядування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 Box 91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25" name="Group 95"/>
            <p:cNvGrpSpPr>
              <a:grpSpLocks/>
            </p:cNvGrpSpPr>
            <p:nvPr/>
          </p:nvGrpSpPr>
          <p:grpSpPr bwMode="auto">
            <a:xfrm>
              <a:off x="1268" y="2432"/>
              <a:ext cx="480" cy="419"/>
              <a:chOff x="1110" y="2656"/>
              <a:chExt cx="1549" cy="1351"/>
            </a:xfrm>
          </p:grpSpPr>
          <p:sp>
            <p:nvSpPr>
              <p:cNvPr id="27" name="AutoShape 96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AutoShape 97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AutoShape 98"/>
              <p:cNvSpPr>
                <a:spLocks noChangeArrowheads="1"/>
              </p:cNvSpPr>
              <p:nvPr/>
            </p:nvSpPr>
            <p:spPr bwMode="gray">
              <a:xfrm>
                <a:off x="1223" y="2753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6" name="Text Box 99"/>
            <p:cNvSpPr txBox="1">
              <a:spLocks noChangeArrowheads="1"/>
            </p:cNvSpPr>
            <p:nvPr/>
          </p:nvSpPr>
          <p:spPr bwMode="gray">
            <a:xfrm>
              <a:off x="1392" y="24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30" name="Group 106"/>
          <p:cNvGrpSpPr>
            <a:grpSpLocks/>
          </p:cNvGrpSpPr>
          <p:nvPr/>
        </p:nvGrpSpPr>
        <p:grpSpPr bwMode="auto">
          <a:xfrm>
            <a:off x="827584" y="3862189"/>
            <a:ext cx="7991557" cy="830263"/>
            <a:chOff x="1268" y="1782"/>
            <a:chExt cx="5043" cy="523"/>
          </a:xfrm>
        </p:grpSpPr>
        <p:grpSp>
          <p:nvGrpSpPr>
            <p:cNvPr id="31" name="Group 79"/>
            <p:cNvGrpSpPr>
              <a:grpSpLocks/>
            </p:cNvGrpSpPr>
            <p:nvPr/>
          </p:nvGrpSpPr>
          <p:grpSpPr bwMode="auto">
            <a:xfrm>
              <a:off x="1268" y="1872"/>
              <a:ext cx="480" cy="419"/>
              <a:chOff x="3174" y="2656"/>
              <a:chExt cx="1549" cy="1351"/>
            </a:xfrm>
          </p:grpSpPr>
          <p:sp>
            <p:nvSpPr>
              <p:cNvPr id="35" name="AutoShape 8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AutoShape 8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AutoShape 8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2" name="Line 86"/>
            <p:cNvSpPr>
              <a:spLocks noChangeShapeType="1"/>
            </p:cNvSpPr>
            <p:nvPr/>
          </p:nvSpPr>
          <p:spPr bwMode="auto">
            <a:xfrm flipV="1">
              <a:off x="1652" y="2219"/>
              <a:ext cx="4069" cy="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Text Box 87"/>
            <p:cNvSpPr txBox="1">
              <a:spLocks noChangeArrowheads="1"/>
            </p:cNvSpPr>
            <p:nvPr/>
          </p:nvSpPr>
          <p:spPr bwMode="auto">
            <a:xfrm>
              <a:off x="1779" y="1782"/>
              <a:ext cx="453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2400" dirty="0" smtClean="0">
                  <a:solidFill>
                    <a:srgbClr val="000000"/>
                  </a:solidFill>
                </a:rPr>
                <a:t>Парламентські слухання щодо Військово-медичної доктрини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4" name="Text Box 88"/>
            <p:cNvSpPr txBox="1">
              <a:spLocks noChangeArrowheads="1"/>
            </p:cNvSpPr>
            <p:nvPr/>
          </p:nvSpPr>
          <p:spPr bwMode="gray">
            <a:xfrm>
              <a:off x="1391" y="193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 smtClean="0">
                  <a:solidFill>
                    <a:srgbClr val="FFFFFF"/>
                  </a:solidFill>
                </a:rPr>
                <a:t>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4941168"/>
            <a:ext cx="2564177" cy="17067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5916" y="4941168"/>
            <a:ext cx="2275707" cy="170678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9788" y="4941168"/>
            <a:ext cx="1600117" cy="165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27</Template>
  <TotalTime>690</TotalTime>
  <Words>570</Words>
  <Application>Microsoft Office PowerPoint</Application>
  <PresentationFormat>Экран (4:3)</PresentationFormat>
  <Paragraphs>188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sample</vt:lpstr>
      <vt:lpstr>Звіт про роботу Студентського парламенту НМУ за 2014/2015н.рр.</vt:lpstr>
      <vt:lpstr>НАПРЯМКИ ДІЯЛЬНОСТІ</vt:lpstr>
      <vt:lpstr>Студентське самоврядування</vt:lpstr>
      <vt:lpstr>Студентське самоврядування</vt:lpstr>
      <vt:lpstr>НАВЧАЛЬНА ДІЯЛЬНІСТЬ</vt:lpstr>
      <vt:lpstr>НАВЧАЛЬНА ДІЯЛЬНІСТЬ</vt:lpstr>
      <vt:lpstr>ІНФОРМАЦІЙНЕ ЗАБЕЗПЕЧЕННЯ</vt:lpstr>
      <vt:lpstr>ПОБУТ СТУДЕНТІВ</vt:lpstr>
      <vt:lpstr>ЗОВНІШНІ ЗВ’ЯЗКИ</vt:lpstr>
      <vt:lpstr>ЗОВНІШНІ ЗВ’ЯЗКИ</vt:lpstr>
      <vt:lpstr>ГРОМАДСЬКА ДІЯЛЬНІСТЬ</vt:lpstr>
      <vt:lpstr>ВИХОВНА ТА ПРОСВІТНИЦЬКА  РОБОТА</vt:lpstr>
      <vt:lpstr>ВИХОВНА ТА ПРОСВІТНИЦЬКА  РОБОТА</vt:lpstr>
      <vt:lpstr>ВИХОВНА ТА ПРОСВІТНИЦЬКА  РОБОТА</vt:lpstr>
      <vt:lpstr>ВОЛОНТЕРСТВО</vt:lpstr>
      <vt:lpstr>ВОЛОНТЕРСТВО</vt:lpstr>
      <vt:lpstr>КУЛЬТУРА ТА ДОЗВІЛЛЯ</vt:lpstr>
      <vt:lpstr>КУЛЬТУРА ТА ДОЗВІЛЛЯ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Windows User</dc:creator>
  <cp:lastModifiedBy>Згурский</cp:lastModifiedBy>
  <cp:revision>49</cp:revision>
  <dcterms:created xsi:type="dcterms:W3CDTF">2015-04-21T08:37:27Z</dcterms:created>
  <dcterms:modified xsi:type="dcterms:W3CDTF">2015-06-17T18:10:38Z</dcterms:modified>
</cp:coreProperties>
</file>