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260" r:id="rId9"/>
    <p:sldId id="265" r:id="rId10"/>
    <p:sldId id="261" r:id="rId11"/>
    <p:sldId id="267" r:id="rId12"/>
    <p:sldId id="259" r:id="rId13"/>
    <p:sldId id="262" r:id="rId14"/>
    <p:sldId id="263" r:id="rId15"/>
    <p:sldId id="264" r:id="rId16"/>
    <p:sldId id="306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1" r:id="rId31"/>
    <p:sldId id="280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13" r:id="rId56"/>
    <p:sldId id="305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569" autoAdjust="0"/>
  </p:normalViewPr>
  <p:slideViewPr>
    <p:cSldViewPr>
      <p:cViewPr>
        <p:scale>
          <a:sx n="73" d="100"/>
          <a:sy n="73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971628" cy="21357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07181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/>
              <a:t>Положення про студентське самоврядування НМУ ім. О.О. Богомольця</a:t>
            </a:r>
            <a:endParaRPr lang="en-US" sz="5400" dirty="0"/>
          </a:p>
        </p:txBody>
      </p:sp>
      <p:pic>
        <p:nvPicPr>
          <p:cNvPr id="1026" name="Picture 2" descr="G:\Emblema_SP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7457" y="-78677"/>
            <a:ext cx="1939540" cy="25204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857892"/>
            <a:ext cx="771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Доповідає: </a:t>
            </a:r>
            <a:r>
              <a:rPr lang="uk-UA" dirty="0" err="1" smtClean="0"/>
              <a:t>в.о</a:t>
            </a:r>
            <a:r>
              <a:rPr lang="uk-UA" dirty="0" smtClean="0"/>
              <a:t>. голови Студентського парламенту </a:t>
            </a:r>
            <a:r>
              <a:rPr lang="uk-UA" dirty="0" err="1" smtClean="0"/>
              <a:t>Згурський</a:t>
            </a:r>
            <a:r>
              <a:rPr lang="uk-UA" dirty="0" smtClean="0"/>
              <a:t> П.А.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2000" dirty="0" smtClean="0"/>
              <a:t>4</a:t>
            </a:r>
            <a:r>
              <a:rPr lang="ru-RU" sz="2000" dirty="0" smtClean="0"/>
              <a:t>.1</a:t>
            </a:r>
            <a:r>
              <a:rPr lang="uk-UA" sz="2000" dirty="0" smtClean="0"/>
              <a:t>. </a:t>
            </a:r>
            <a:r>
              <a:rPr lang="ru-RU" sz="2000" dirty="0" err="1" smtClean="0"/>
              <a:t>Студентське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Університеті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гарантованим</a:t>
            </a:r>
            <a:r>
              <a:rPr lang="ru-RU" sz="2000" dirty="0" smtClean="0"/>
              <a:t> державою правом </a:t>
            </a:r>
            <a:r>
              <a:rPr lang="ru-RU" sz="2000" dirty="0" err="1" smtClean="0"/>
              <a:t>студентів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самостійно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представницькі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вирішувати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віднесені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повноважень</a:t>
            </a:r>
            <a:r>
              <a:rPr lang="ru-RU" sz="2000" dirty="0" smtClean="0"/>
              <a:t>.</a:t>
            </a:r>
          </a:p>
          <a:p>
            <a:pPr marL="109728" indent="0">
              <a:buNone/>
            </a:pPr>
            <a:endParaRPr lang="ru-RU" sz="2000" dirty="0" smtClean="0"/>
          </a:p>
          <a:p>
            <a:pPr marL="109728" indent="0">
              <a:buNone/>
            </a:pPr>
            <a:r>
              <a:rPr lang="uk-UA" sz="2000" dirty="0" smtClean="0"/>
              <a:t>4</a:t>
            </a:r>
            <a:r>
              <a:rPr lang="ru-RU" sz="2000" dirty="0" smtClean="0"/>
              <a:t>.4</a:t>
            </a:r>
            <a:r>
              <a:rPr lang="uk-UA" sz="2000" dirty="0" smtClean="0"/>
              <a:t>.</a:t>
            </a:r>
            <a:r>
              <a:rPr lang="ru-RU" sz="2000" dirty="0" smtClean="0"/>
              <a:t>      </a:t>
            </a:r>
            <a:r>
              <a:rPr lang="ru-RU" sz="2000" dirty="0" err="1" smtClean="0"/>
              <a:t>Студентське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– </a:t>
            </a:r>
            <a:r>
              <a:rPr lang="ru-RU" sz="2000" dirty="0" err="1" smtClean="0"/>
              <a:t>системне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охоплює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сфер </a:t>
            </a:r>
            <a:r>
              <a:rPr lang="ru-RU" sz="2000" dirty="0" err="1" smtClean="0"/>
              <a:t>життєдіяльності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навчального</a:t>
            </a:r>
            <a:r>
              <a:rPr lang="ru-RU" sz="2000" dirty="0" smtClean="0"/>
              <a:t> закладу (</a:t>
            </a:r>
            <a:r>
              <a:rPr lang="ru-RU" sz="2000" dirty="0" err="1" smtClean="0"/>
              <a:t>навчально-виховну</a:t>
            </a:r>
            <a:r>
              <a:rPr lang="ru-RU" sz="2000" dirty="0" smtClean="0"/>
              <a:t>, </a:t>
            </a:r>
            <a:r>
              <a:rPr lang="ru-RU" sz="2000" dirty="0" err="1" smtClean="0"/>
              <a:t>науково-дослідну</a:t>
            </a:r>
            <a:r>
              <a:rPr lang="ru-RU" sz="2000" dirty="0" smtClean="0"/>
              <a:t>, </a:t>
            </a:r>
            <a:r>
              <a:rPr lang="ru-RU" sz="2000" dirty="0" err="1" smtClean="0"/>
              <a:t>спортивно-оздоровчу</a:t>
            </a:r>
            <a:r>
              <a:rPr lang="ru-RU" sz="2000" dirty="0" smtClean="0"/>
              <a:t>, </a:t>
            </a:r>
            <a:r>
              <a:rPr lang="ru-RU" sz="2000" dirty="0" err="1" smtClean="0"/>
              <a:t>культурно-дозвіллєву</a:t>
            </a:r>
            <a:r>
              <a:rPr lang="ru-RU" sz="2000" dirty="0" smtClean="0"/>
              <a:t>, </a:t>
            </a:r>
            <a:r>
              <a:rPr lang="ru-RU" sz="2000" dirty="0" err="1" smtClean="0"/>
              <a:t>громадську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) та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функціонувати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рівнях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, курсу, факультету, </a:t>
            </a:r>
            <a:r>
              <a:rPr lang="ru-RU" sz="2000" dirty="0" err="1" smtClean="0"/>
              <a:t>гуртожитку</a:t>
            </a:r>
            <a:r>
              <a:rPr lang="ru-RU" sz="2000" dirty="0" smtClean="0"/>
              <a:t>,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містечка</a:t>
            </a:r>
            <a:r>
              <a:rPr lang="ru-RU" sz="2000" dirty="0" smtClean="0"/>
              <a:t>, </a:t>
            </a:r>
            <a:r>
              <a:rPr lang="ru-RU" sz="2000" dirty="0" err="1" smtClean="0"/>
              <a:t>всього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навчального</a:t>
            </a:r>
            <a:r>
              <a:rPr lang="ru-RU" sz="2000" dirty="0" smtClean="0"/>
              <a:t> закладу. </a:t>
            </a:r>
            <a:endParaRPr lang="en-US" sz="2000" dirty="0" smtClean="0"/>
          </a:p>
          <a:p>
            <a:pPr marL="109728" indent="0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Загальні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положення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самоврядування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434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sz="2000" dirty="0" smtClean="0"/>
              <a:t>4</a:t>
            </a:r>
            <a:r>
              <a:rPr lang="ru-RU" sz="2000" dirty="0" smtClean="0"/>
              <a:t>.6</a:t>
            </a:r>
            <a:r>
              <a:rPr lang="uk-UA" sz="2000" dirty="0" smtClean="0"/>
              <a:t>.</a:t>
            </a:r>
            <a:r>
              <a:rPr lang="ru-RU" sz="2000" dirty="0" smtClean="0"/>
              <a:t>  У </a:t>
            </a:r>
            <a:r>
              <a:rPr lang="ru-RU" sz="2000" dirty="0" err="1" smtClean="0"/>
              <a:t>студентському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брати</a:t>
            </a:r>
            <a:r>
              <a:rPr lang="ru-RU" sz="2000" dirty="0" smtClean="0"/>
              <a:t> участь </a:t>
            </a:r>
            <a:r>
              <a:rPr lang="uk-UA" sz="2000" dirty="0" smtClean="0"/>
              <a:t>особи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навчаються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університеті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всіма</a:t>
            </a:r>
            <a:r>
              <a:rPr lang="ru-RU" sz="2000" dirty="0" smtClean="0"/>
              <a:t> формами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Студентське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забезпечу</a:t>
            </a:r>
            <a:r>
              <a:rPr lang="uk-UA" sz="2000" dirty="0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участь в </a:t>
            </a:r>
            <a:r>
              <a:rPr lang="ru-RU" sz="2000" dirty="0" err="1" smtClean="0"/>
              <a:t>управлінні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вищим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навчальним</a:t>
            </a:r>
            <a:r>
              <a:rPr lang="ru-RU" sz="2000" dirty="0" smtClean="0"/>
              <a:t> закладом.</a:t>
            </a:r>
          </a:p>
          <a:p>
            <a:pPr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uk-UA" sz="2000" dirty="0" smtClean="0"/>
              <a:t>4</a:t>
            </a:r>
            <a:r>
              <a:rPr lang="ru-RU" sz="2000" dirty="0" smtClean="0"/>
              <a:t>.7</a:t>
            </a:r>
            <a:r>
              <a:rPr lang="uk-UA" sz="2000" dirty="0" smtClean="0"/>
              <a:t>.</a:t>
            </a:r>
            <a:r>
              <a:rPr lang="ru-RU" sz="2000" dirty="0" smtClean="0"/>
              <a:t>	</a:t>
            </a:r>
            <a:r>
              <a:rPr lang="ru-RU" sz="2000" dirty="0" err="1" smtClean="0"/>
              <a:t>Студентське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безпосередньо</a:t>
            </a:r>
            <a:r>
              <a:rPr lang="ru-RU" sz="2000" dirty="0" smtClean="0"/>
              <a:t> та через </a:t>
            </a:r>
            <a:r>
              <a:rPr lang="ru-RU" sz="2000" dirty="0" err="1" smtClean="0"/>
              <a:t>органи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обираються</a:t>
            </a:r>
            <a:r>
              <a:rPr lang="ru-RU" sz="2000" dirty="0" smtClean="0"/>
              <a:t> шляхом</a:t>
            </a:r>
            <a:r>
              <a:rPr lang="uk-UA" sz="2000" dirty="0" smtClean="0"/>
              <a:t> прямого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таємного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голосування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Кожен</a:t>
            </a:r>
            <a:r>
              <a:rPr lang="ru-RU" sz="2000" dirty="0" smtClean="0"/>
              <a:t> Студент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право </a:t>
            </a:r>
            <a:r>
              <a:rPr lang="ru-RU" sz="2000" dirty="0" err="1" smtClean="0"/>
              <a:t>обирати</a:t>
            </a:r>
            <a:r>
              <a:rPr lang="uk-UA" sz="2000" dirty="0" smtClean="0"/>
              <a:t>ся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обраним</a:t>
            </a:r>
            <a:r>
              <a:rPr lang="ru-RU" sz="2000" dirty="0" smtClean="0"/>
              <a:t> </a:t>
            </a:r>
            <a:r>
              <a:rPr lang="uk-UA" sz="2000" dirty="0" smtClean="0"/>
              <a:t> в </a:t>
            </a:r>
            <a:r>
              <a:rPr lang="ru-RU" sz="2000" dirty="0" err="1" smtClean="0"/>
              <a:t>робочі</a:t>
            </a:r>
            <a:r>
              <a:rPr lang="ru-RU" sz="2000" dirty="0" smtClean="0"/>
              <a:t>, </a:t>
            </a:r>
            <a:r>
              <a:rPr lang="ru-RU" sz="2000" dirty="0" err="1" smtClean="0"/>
              <a:t>дорадчі</a:t>
            </a:r>
            <a:r>
              <a:rPr lang="ru-RU" sz="2000" dirty="0" smtClean="0"/>
              <a:t>, </a:t>
            </a:r>
            <a:r>
              <a:rPr lang="ru-RU" sz="2000" dirty="0" err="1" smtClean="0"/>
              <a:t>виборні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орган</a:t>
            </a:r>
            <a:r>
              <a:rPr lang="uk-UA" sz="2000" dirty="0" smtClean="0"/>
              <a:t>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.</a:t>
            </a:r>
          </a:p>
          <a:p>
            <a:pPr algn="just">
              <a:buNone/>
            </a:pPr>
            <a:endParaRPr lang="en-US" sz="2000" dirty="0" smtClean="0"/>
          </a:p>
          <a:p>
            <a:pPr>
              <a:buNone/>
            </a:pPr>
            <a:r>
              <a:rPr lang="uk-UA" sz="2000" dirty="0" smtClean="0"/>
              <a:t>4</a:t>
            </a:r>
            <a:r>
              <a:rPr lang="ru-RU" sz="2000" dirty="0" smtClean="0"/>
              <a:t>.10	 </a:t>
            </a:r>
            <a:r>
              <a:rPr lang="ru-RU" sz="2000" dirty="0" err="1" smtClean="0"/>
              <a:t>Органи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вільними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втручання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партій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рухів</a:t>
            </a:r>
            <a:r>
              <a:rPr lang="ru-RU" sz="2000" dirty="0" smtClean="0"/>
              <a:t>, </a:t>
            </a:r>
            <a:r>
              <a:rPr lang="ru-RU" sz="2000" dirty="0" err="1" smtClean="0"/>
              <a:t>громадських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релігійних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організацій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buNone/>
            </a:pPr>
            <a:endParaRPr lang="ru-RU" dirty="0" err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Загальні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положення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самоврядування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352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090459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uk-UA" sz="2000" dirty="0" smtClean="0"/>
              <a:t>4</a:t>
            </a:r>
            <a:r>
              <a:rPr lang="ru-RU" sz="2000" dirty="0" smtClean="0"/>
              <a:t>.11   </a:t>
            </a:r>
            <a:r>
              <a:rPr lang="ru-RU" sz="2000" dirty="0" err="1" smtClean="0"/>
              <a:t>Керівництво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університету</a:t>
            </a:r>
            <a:r>
              <a:rPr lang="uk-UA" sz="2000" dirty="0" smtClean="0"/>
              <a:t>, деканати факультетів, служби гуртожитків, працівники кафедр та структурних підрозділів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зобов’язан</a:t>
            </a:r>
            <a:r>
              <a:rPr lang="uk-UA" sz="2000" dirty="0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забезпечення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та </a:t>
            </a:r>
            <a:r>
              <a:rPr lang="uk-UA" sz="2000" dirty="0" smtClean="0"/>
              <a:t>всебічно сприяти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uk-UA" sz="2000" dirty="0" smtClean="0"/>
              <a:t> університету на всіх рівнях</a:t>
            </a:r>
            <a:r>
              <a:rPr lang="ru-RU" sz="2000" dirty="0" smtClean="0"/>
              <a:t>.</a:t>
            </a:r>
          </a:p>
          <a:p>
            <a:pPr marL="109728" indent="0" algn="just">
              <a:buNone/>
            </a:pPr>
            <a:endParaRPr lang="ru-RU" sz="2000" dirty="0" smtClean="0"/>
          </a:p>
          <a:p>
            <a:pPr marL="109728" indent="0" algn="just">
              <a:buNone/>
            </a:pPr>
            <a:r>
              <a:rPr lang="uk-UA" sz="2000" dirty="0" smtClean="0"/>
              <a:t>4</a:t>
            </a:r>
            <a:r>
              <a:rPr lang="ru-RU" sz="2000" dirty="0" smtClean="0"/>
              <a:t>.12 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до Закону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«Про </a:t>
            </a:r>
            <a:r>
              <a:rPr lang="ru-RU" sz="2000" dirty="0" err="1" smtClean="0"/>
              <a:t>вищу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освіту</a:t>
            </a:r>
            <a:r>
              <a:rPr lang="ru-RU" sz="2000" dirty="0" smtClean="0"/>
              <a:t>» </a:t>
            </a:r>
            <a:r>
              <a:rPr lang="ru-RU" sz="2000" dirty="0" err="1" smtClean="0"/>
              <a:t>представники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право </a:t>
            </a:r>
            <a:r>
              <a:rPr lang="ru-RU" sz="2000" dirty="0" err="1" smtClean="0"/>
              <a:t>брати</a:t>
            </a:r>
            <a:r>
              <a:rPr lang="ru-RU" sz="2000" dirty="0" smtClean="0"/>
              <a:t> участь у </a:t>
            </a:r>
            <a:r>
              <a:rPr lang="ru-RU" sz="2000" dirty="0" err="1" smtClean="0"/>
              <a:t>роботі</a:t>
            </a:r>
            <a:r>
              <a:rPr lang="ru-RU" sz="2000" dirty="0" smtClean="0"/>
              <a:t> </a:t>
            </a:r>
            <a:r>
              <a:rPr lang="uk-UA" sz="2000" dirty="0" smtClean="0"/>
              <a:t>В</a:t>
            </a:r>
            <a:r>
              <a:rPr lang="ru-RU" sz="2000" dirty="0" err="1" smtClean="0"/>
              <a:t>ченої</a:t>
            </a:r>
            <a:r>
              <a:rPr lang="ru-RU" sz="2000" dirty="0" smtClean="0"/>
              <a:t> </a:t>
            </a:r>
            <a:r>
              <a:rPr lang="uk-UA" sz="2000" dirty="0" smtClean="0"/>
              <a:t>Р</a:t>
            </a:r>
            <a:r>
              <a:rPr lang="ru-RU" sz="2000" dirty="0" err="1" smtClean="0"/>
              <a:t>ади</a:t>
            </a:r>
            <a:r>
              <a:rPr lang="ru-RU" sz="2000" dirty="0" smtClean="0"/>
              <a:t>, </a:t>
            </a:r>
            <a:r>
              <a:rPr lang="uk-UA" sz="2000" dirty="0" smtClean="0"/>
              <a:t>Р</a:t>
            </a:r>
            <a:r>
              <a:rPr lang="ru-RU" sz="2000" dirty="0" err="1" smtClean="0"/>
              <a:t>екторату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колегіальних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підрозділів</a:t>
            </a:r>
            <a:r>
              <a:rPr lang="ru-RU" sz="2000" dirty="0" smtClean="0"/>
              <a:t>.</a:t>
            </a:r>
          </a:p>
          <a:p>
            <a:pPr marL="109728" indent="0" algn="just">
              <a:buNone/>
            </a:pPr>
            <a:endParaRPr lang="ru-RU" sz="2000" dirty="0" smtClean="0"/>
          </a:p>
          <a:p>
            <a:pPr marL="109728" indent="0" algn="just">
              <a:buNone/>
            </a:pPr>
            <a:endParaRPr lang="en-US" sz="2000" dirty="0" smtClean="0"/>
          </a:p>
          <a:p>
            <a:pPr marL="109728" indent="0" algn="just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/>
              <a:t>Загальні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положення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самоврядування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612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uk-UA" sz="2000" dirty="0" smtClean="0"/>
              <a:t>5</a:t>
            </a:r>
            <a:r>
              <a:rPr lang="ru-RU" sz="2000" dirty="0" smtClean="0"/>
              <a:t>.2.    </a:t>
            </a:r>
            <a:r>
              <a:rPr lang="ru-RU" sz="2000" dirty="0" err="1" smtClean="0"/>
              <a:t>Діяльність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спрямована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удосконалення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процесу</a:t>
            </a:r>
            <a:r>
              <a:rPr lang="ru-RU" sz="2000" dirty="0" smtClean="0"/>
              <a:t>, </a:t>
            </a:r>
            <a:r>
              <a:rPr lang="ru-RU" sz="2000" dirty="0" err="1" smtClean="0"/>
              <a:t>підвищення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забезпечення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духовності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зростання</a:t>
            </a:r>
            <a:r>
              <a:rPr lang="ru-RU" sz="2000" dirty="0" smtClean="0"/>
              <a:t> у </a:t>
            </a:r>
            <a:r>
              <a:rPr lang="ru-RU" sz="2000" dirty="0" err="1" smtClean="0"/>
              <a:t>студентської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молоді</a:t>
            </a:r>
            <a:r>
              <a:rPr lang="ru-RU" sz="2000" dirty="0" smtClean="0"/>
              <a:t> </a:t>
            </a:r>
            <a:r>
              <a:rPr lang="ru-RU" sz="2000" dirty="0" err="1" smtClean="0"/>
              <a:t>соціальної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активності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109728" indent="0" algn="just">
              <a:buNone/>
            </a:pPr>
            <a:endParaRPr lang="ru-RU" dirty="0" smtClean="0"/>
          </a:p>
          <a:p>
            <a:pPr marL="109728" indent="0" algn="just">
              <a:buNone/>
            </a:pPr>
            <a:r>
              <a:rPr lang="uk-UA" sz="2000" dirty="0" smtClean="0"/>
              <a:t>6</a:t>
            </a:r>
            <a:r>
              <a:rPr lang="ru-RU" sz="2000" dirty="0" smtClean="0"/>
              <a:t>.</a:t>
            </a:r>
            <a:r>
              <a:rPr lang="uk-UA" sz="2000" dirty="0" smtClean="0"/>
              <a:t>2</a:t>
            </a:r>
            <a:r>
              <a:rPr lang="ru-RU" sz="2000" dirty="0" smtClean="0"/>
              <a:t>.   </a:t>
            </a:r>
            <a:r>
              <a:rPr lang="ru-RU" sz="2000" dirty="0" err="1"/>
              <a:t>Між</a:t>
            </a:r>
            <a:r>
              <a:rPr lang="ru-RU" sz="2000" dirty="0"/>
              <a:t> органами </a:t>
            </a:r>
            <a:r>
              <a:rPr lang="ru-RU" sz="2000" dirty="0" err="1"/>
              <a:t>студентського</a:t>
            </a:r>
            <a:r>
              <a:rPr lang="ru-RU" sz="2000" dirty="0"/>
              <a:t> </a:t>
            </a:r>
            <a:r>
              <a:rPr lang="ru-RU" sz="2000" dirty="0" err="1"/>
              <a:t>самоврядування</a:t>
            </a:r>
            <a:r>
              <a:rPr lang="ru-RU" sz="2000" dirty="0"/>
              <a:t> та </a:t>
            </a:r>
            <a:r>
              <a:rPr lang="ru-RU" sz="2000" dirty="0" err="1"/>
              <a:t>керівництвом</a:t>
            </a:r>
            <a:r>
              <a:rPr lang="ru-RU" sz="2000" dirty="0"/>
              <a:t> </a:t>
            </a:r>
            <a:r>
              <a:rPr lang="ru-RU" sz="2000" dirty="0" err="1"/>
              <a:t>університету</a:t>
            </a:r>
            <a:r>
              <a:rPr lang="ru-RU" sz="2000" dirty="0"/>
              <a:t> </a:t>
            </a:r>
            <a:r>
              <a:rPr lang="ru-RU" sz="2000" dirty="0" err="1"/>
              <a:t>вищого</a:t>
            </a:r>
            <a:r>
              <a:rPr lang="ru-RU" sz="2000" dirty="0"/>
              <a:t> </a:t>
            </a:r>
            <a:r>
              <a:rPr lang="ru-RU" sz="2000" dirty="0" err="1"/>
              <a:t>навчального</a:t>
            </a:r>
            <a:r>
              <a:rPr lang="ru-RU" sz="2000" dirty="0"/>
              <a:t> закладу </a:t>
            </a:r>
            <a:r>
              <a:rPr lang="uk-UA" sz="2000" dirty="0"/>
              <a:t>укладається</a:t>
            </a:r>
            <a:r>
              <a:rPr lang="ru-RU" sz="2000" dirty="0"/>
              <a:t> угода про </a:t>
            </a:r>
            <a:r>
              <a:rPr lang="ru-RU" sz="2000" dirty="0" err="1"/>
              <a:t>співробітництво</a:t>
            </a:r>
            <a:r>
              <a:rPr lang="uk-UA" sz="2000" dirty="0"/>
              <a:t> (щорічно)</a:t>
            </a:r>
            <a:r>
              <a:rPr lang="ru-RU" sz="2000" dirty="0"/>
              <a:t>.</a:t>
            </a:r>
            <a:endParaRPr lang="ru-RU" dirty="0" smtClean="0"/>
          </a:p>
          <a:p>
            <a:pPr marL="109728" indent="0"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err="1" smtClean="0"/>
              <a:t>Загальні</a:t>
            </a:r>
            <a:r>
              <a:rPr lang="ru-RU" sz="3600" dirty="0" smtClean="0"/>
              <a:t> </a:t>
            </a:r>
            <a:r>
              <a:rPr lang="ru-RU" sz="3600" dirty="0" err="1" smtClean="0"/>
              <a:t>положення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організації</a:t>
            </a:r>
            <a:r>
              <a:rPr lang="ru-RU" sz="3600" dirty="0" smtClean="0"/>
              <a:t> </a:t>
            </a:r>
            <a:r>
              <a:rPr lang="ru-RU" sz="3600" dirty="0" err="1" smtClean="0"/>
              <a:t>студентського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самоврядування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565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186766" cy="51623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7</a:t>
            </a:r>
            <a:r>
              <a:rPr lang="ru-RU" sz="2000" dirty="0" smtClean="0"/>
              <a:t>.1.  </a:t>
            </a:r>
            <a:r>
              <a:rPr lang="ru-RU" sz="2000" dirty="0" err="1" smtClean="0"/>
              <a:t>Студентське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університеті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здійснюється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рівні</a:t>
            </a:r>
            <a:r>
              <a:rPr lang="ru-RU" sz="2000" dirty="0" smtClean="0"/>
              <a:t>:</a:t>
            </a: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	    -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;		     - </a:t>
            </a:r>
            <a:r>
              <a:rPr lang="ru-RU" sz="2000" dirty="0" err="1" smtClean="0"/>
              <a:t>академічної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>
              <a:buNone/>
            </a:pPr>
            <a:r>
              <a:rPr lang="uk-UA" sz="2000" dirty="0" smtClean="0"/>
              <a:t>	    - факультету;		     - гуртожитку;</a:t>
            </a:r>
            <a:endParaRPr lang="en-US" sz="2000" dirty="0" smtClean="0"/>
          </a:p>
          <a:p>
            <a:pPr lvl="0">
              <a:buNone/>
            </a:pPr>
            <a:r>
              <a:rPr lang="uk-UA" sz="2000" dirty="0" smtClean="0"/>
              <a:t>	    - курсу;</a:t>
            </a:r>
            <a:r>
              <a:rPr lang="en-US" sz="2000" dirty="0" smtClean="0"/>
              <a:t> </a:t>
            </a:r>
            <a:r>
              <a:rPr lang="uk-UA" sz="2000" dirty="0" smtClean="0"/>
              <a:t>			     - </a:t>
            </a:r>
            <a:r>
              <a:rPr lang="en-US" sz="2000" dirty="0" err="1" smtClean="0"/>
              <a:t>cтудентського</a:t>
            </a:r>
            <a:r>
              <a:rPr lang="en-US" sz="2000" dirty="0" smtClean="0"/>
              <a:t> </a:t>
            </a:r>
            <a:r>
              <a:rPr lang="en-US" sz="2000" dirty="0" err="1" smtClean="0"/>
              <a:t>містечка</a:t>
            </a:r>
            <a:endParaRPr lang="en-US" sz="2000" dirty="0" smtClean="0"/>
          </a:p>
          <a:p>
            <a:pPr lvl="0">
              <a:buNone/>
            </a:pPr>
            <a:endParaRPr lang="uk-UA" sz="2000" dirty="0" smtClean="0"/>
          </a:p>
          <a:p>
            <a:pPr algn="just">
              <a:buNone/>
            </a:pPr>
            <a:r>
              <a:rPr lang="uk-UA" sz="2000" dirty="0" smtClean="0"/>
              <a:t>7</a:t>
            </a:r>
            <a:r>
              <a:rPr lang="ru-RU" sz="2000" dirty="0" smtClean="0"/>
              <a:t>.2.    На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рівнях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виборними</a:t>
            </a:r>
            <a:r>
              <a:rPr lang="ru-RU" sz="2000" dirty="0" smtClean="0"/>
              <a:t>.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(</a:t>
            </a:r>
            <a:r>
              <a:rPr lang="ru-RU" sz="2000" dirty="0" err="1" smtClean="0"/>
              <a:t>таємним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голосуванням</a:t>
            </a:r>
            <a:r>
              <a:rPr lang="ru-RU" sz="2000" dirty="0" smtClean="0"/>
              <a:t>) та </a:t>
            </a:r>
            <a:r>
              <a:rPr lang="ru-RU" sz="2000" dirty="0" err="1" smtClean="0"/>
              <a:t>термін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повноважень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Положенням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студентське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. </a:t>
            </a:r>
            <a:r>
              <a:rPr lang="ru-RU" sz="2000" dirty="0" err="1" smtClean="0"/>
              <a:t>Первинна</a:t>
            </a:r>
            <a:r>
              <a:rPr lang="ru-RU" sz="2000" dirty="0" smtClean="0"/>
              <a:t> структурна </a:t>
            </a:r>
            <a:r>
              <a:rPr lang="ru-RU" sz="2000" dirty="0" err="1" smtClean="0"/>
              <a:t>одиниця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створюється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рівні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pPr marL="109728" indent="0" algn="just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Структура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організація</a:t>
            </a:r>
            <a:r>
              <a:rPr lang="ru-RU" sz="3200" dirty="0" smtClean="0"/>
              <a:t> </a:t>
            </a:r>
            <a:r>
              <a:rPr lang="ru-RU" sz="3200" dirty="0" err="1" smtClean="0"/>
              <a:t>роботи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органів</a:t>
            </a:r>
            <a:r>
              <a:rPr lang="ru-RU" sz="3200" dirty="0" smtClean="0"/>
              <a:t>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самоврядування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365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7</a:t>
            </a:r>
            <a:r>
              <a:rPr lang="ru-RU" sz="2000" dirty="0" smtClean="0"/>
              <a:t>.3.    </a:t>
            </a:r>
            <a:r>
              <a:rPr lang="ru-RU" sz="2000" dirty="0" err="1" smtClean="0"/>
              <a:t>Вищим</a:t>
            </a:r>
            <a:r>
              <a:rPr lang="ru-RU" sz="2000" dirty="0" smtClean="0"/>
              <a:t> органом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uk-UA" sz="2000" dirty="0" smtClean="0"/>
              <a:t>К</a:t>
            </a:r>
            <a:r>
              <a:rPr lang="ru-RU" sz="2000" dirty="0" err="1" smtClean="0"/>
              <a:t>онференці</a:t>
            </a:r>
            <a:r>
              <a:rPr lang="uk-UA" sz="2000" dirty="0" smtClean="0"/>
              <a:t>я </a:t>
            </a:r>
            <a:r>
              <a:rPr lang="ru-RU" sz="2000" dirty="0" err="1" smtClean="0"/>
              <a:t>студентів</a:t>
            </a:r>
            <a:r>
              <a:rPr lang="ru-RU" sz="2000" dirty="0" smtClean="0"/>
              <a:t>, як</a:t>
            </a:r>
            <a:r>
              <a:rPr lang="uk-UA" sz="2000" dirty="0" smtClean="0"/>
              <a:t>а</a:t>
            </a:r>
            <a:r>
              <a:rPr lang="ru-RU" sz="2000" dirty="0" smtClean="0"/>
              <a:t>:</a:t>
            </a: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		- </a:t>
            </a:r>
            <a:r>
              <a:rPr lang="ru-RU" sz="2000" dirty="0" err="1" smtClean="0"/>
              <a:t>ухвалю</a:t>
            </a:r>
            <a:r>
              <a:rPr lang="uk-UA" sz="2000" dirty="0" smtClean="0"/>
              <a:t>є П</a:t>
            </a:r>
            <a:r>
              <a:rPr lang="ru-RU" sz="2000" dirty="0" err="1" smtClean="0"/>
              <a:t>оложення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студентське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</a:t>
            </a:r>
            <a:r>
              <a:rPr lang="uk-UA" sz="2000" dirty="0" smtClean="0"/>
              <a:t>Університету</a:t>
            </a:r>
            <a:r>
              <a:rPr lang="ru-RU" sz="2000" dirty="0" smtClean="0"/>
              <a:t>, </a:t>
            </a:r>
            <a:r>
              <a:rPr lang="ru-RU" sz="2000" dirty="0" err="1" smtClean="0"/>
              <a:t>визнача</a:t>
            </a:r>
            <a:r>
              <a:rPr lang="uk-UA" sz="2000" dirty="0" smtClean="0"/>
              <a:t>є</a:t>
            </a:r>
            <a:r>
              <a:rPr lang="ru-RU" sz="2000" dirty="0" smtClean="0"/>
              <a:t> структуру, </a:t>
            </a:r>
            <a:r>
              <a:rPr lang="ru-RU" sz="2000" dirty="0" err="1" smtClean="0"/>
              <a:t>повноваження</a:t>
            </a:r>
            <a:r>
              <a:rPr lang="ru-RU" sz="2000" dirty="0" smtClean="0"/>
              <a:t> та порядок </a:t>
            </a:r>
            <a:r>
              <a:rPr lang="ru-RU" sz="2000" dirty="0" err="1" smtClean="0"/>
              <a:t>проведення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прямих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таємних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виборів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представницьких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виконавчих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;</a:t>
            </a:r>
          </a:p>
          <a:p>
            <a:pPr lvl="0" algn="just">
              <a:buNone/>
            </a:pPr>
            <a:r>
              <a:rPr lang="ru-RU" sz="2000" dirty="0" smtClean="0"/>
              <a:t>   		- </a:t>
            </a:r>
            <a:r>
              <a:rPr lang="ru-RU" sz="2000" dirty="0" err="1" smtClean="0"/>
              <a:t>заслухову</a:t>
            </a:r>
            <a:r>
              <a:rPr lang="uk-UA" sz="2000" dirty="0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звіти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представницьких</a:t>
            </a:r>
            <a:r>
              <a:rPr lang="ru-RU" sz="2000" dirty="0" smtClean="0"/>
              <a:t>, </a:t>
            </a:r>
            <a:r>
              <a:rPr lang="ru-RU" sz="2000" dirty="0" err="1" smtClean="0"/>
              <a:t>виконавчих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контрольно-ревізійних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їм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відповідну</a:t>
            </a:r>
            <a:r>
              <a:rPr lang="ru-RU" sz="2000" dirty="0" smtClean="0"/>
              <a:t> </a:t>
            </a:r>
            <a:r>
              <a:rPr lang="ru-RU" sz="2000" dirty="0" err="1" smtClean="0"/>
              <a:t>оцінку</a:t>
            </a:r>
            <a:r>
              <a:rPr lang="ru-RU" sz="2000" dirty="0" smtClean="0"/>
              <a:t>;</a:t>
            </a:r>
          </a:p>
          <a:p>
            <a:pPr algn="just">
              <a:buNone/>
            </a:pPr>
            <a:r>
              <a:rPr lang="ru-RU" sz="2000" dirty="0" smtClean="0"/>
              <a:t>		- </a:t>
            </a:r>
            <a:r>
              <a:rPr lang="ru-RU" sz="2000" dirty="0" err="1" smtClean="0"/>
              <a:t>затверджує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кошторис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витрат</a:t>
            </a:r>
            <a:r>
              <a:rPr lang="ru-RU" sz="2000" dirty="0" smtClean="0"/>
              <a:t> (бюджет) </a:t>
            </a:r>
            <a:r>
              <a:rPr lang="ru-RU" sz="2000" dirty="0" err="1" smtClean="0"/>
              <a:t>органів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вносять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доповнення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заслуховують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звіт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 lvl="0" algn="just">
              <a:buNone/>
            </a:pPr>
            <a:endParaRPr lang="en-US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Структура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організація</a:t>
            </a:r>
            <a:r>
              <a:rPr lang="ru-RU" sz="3200" dirty="0" smtClean="0"/>
              <a:t> </a:t>
            </a:r>
            <a:r>
              <a:rPr lang="ru-RU" sz="3200" dirty="0" err="1" smtClean="0"/>
              <a:t>роботи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органів</a:t>
            </a:r>
            <a:r>
              <a:rPr lang="ru-RU" sz="3200" dirty="0" smtClean="0"/>
              <a:t>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самоврядування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983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- </a:t>
            </a:r>
            <a:r>
              <a:rPr lang="ru-RU" sz="2200" dirty="0" err="1" smtClean="0"/>
              <a:t>обирають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контрольно-ревізійну</a:t>
            </a:r>
            <a:r>
              <a:rPr lang="ru-RU" sz="2200" dirty="0" smtClean="0"/>
              <a:t> </a:t>
            </a:r>
            <a:r>
              <a:rPr lang="ru-RU" sz="2200" dirty="0" err="1" smtClean="0"/>
              <a:t>комісію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числа </a:t>
            </a:r>
            <a:r>
              <a:rPr lang="ru-RU" sz="2200" dirty="0" err="1" smtClean="0"/>
              <a:t>студентів</a:t>
            </a:r>
            <a:r>
              <a:rPr lang="ru-RU" sz="2200" dirty="0" smtClean="0"/>
              <a:t>  для </a:t>
            </a:r>
            <a:r>
              <a:rPr lang="ru-RU" sz="2200" dirty="0" err="1" smtClean="0"/>
              <a:t>здійснення</a:t>
            </a:r>
            <a:r>
              <a:rPr lang="ru-RU" sz="2200" dirty="0" smtClean="0"/>
              <a:t> поточного контролю за станом </a:t>
            </a:r>
            <a:r>
              <a:rPr lang="ru-RU" sz="2200" dirty="0" err="1" smtClean="0"/>
              <a:t>використання</a:t>
            </a:r>
            <a:r>
              <a:rPr lang="ru-RU" sz="2200" dirty="0" smtClean="0"/>
              <a:t> майна та </a:t>
            </a:r>
            <a:r>
              <a:rPr lang="ru-RU" sz="2200" dirty="0" err="1" smtClean="0"/>
              <a:t>виконання</a:t>
            </a:r>
            <a:r>
              <a:rPr lang="ru-RU" sz="2200" dirty="0" smtClean="0"/>
              <a:t> бюджету </a:t>
            </a:r>
            <a:r>
              <a:rPr lang="ru-RU" sz="2200" dirty="0" err="1" smtClean="0"/>
              <a:t>органів</a:t>
            </a:r>
            <a:r>
              <a:rPr lang="ru-RU" sz="2200" dirty="0" smtClean="0"/>
              <a:t> </a:t>
            </a:r>
            <a:r>
              <a:rPr lang="ru-RU" sz="2200" dirty="0" err="1" smtClean="0"/>
              <a:t>студентського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самоврядування</a:t>
            </a:r>
            <a:r>
              <a:rPr lang="ru-RU" sz="2200" dirty="0" smtClean="0"/>
              <a:t>.</a:t>
            </a:r>
            <a:r>
              <a:rPr lang="uk-UA" sz="2200" dirty="0" smtClean="0"/>
              <a:t> Контрольно-ревізійна комісія обирається 1 раз на семестр.</a:t>
            </a:r>
          </a:p>
          <a:p>
            <a:pPr>
              <a:buNone/>
            </a:pPr>
            <a:endParaRPr lang="uk-UA" sz="2200" dirty="0" smtClean="0"/>
          </a:p>
          <a:p>
            <a:pPr>
              <a:buNone/>
            </a:pPr>
            <a:r>
              <a:rPr lang="uk-UA" sz="2200" dirty="0" smtClean="0"/>
              <a:t>- затверджує </a:t>
            </a:r>
            <a:r>
              <a:rPr lang="ru-RU" sz="2200" dirty="0" smtClean="0"/>
              <a:t>голову орган</a:t>
            </a:r>
            <a:r>
              <a:rPr lang="uk-UA" sz="2200" dirty="0" smtClean="0"/>
              <a:t>у</a:t>
            </a:r>
            <a:r>
              <a:rPr lang="ru-RU" sz="2200" dirty="0" smtClean="0"/>
              <a:t> </a:t>
            </a:r>
            <a:r>
              <a:rPr lang="ru-RU" sz="2200" dirty="0" err="1" smtClean="0"/>
              <a:t>студентського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самоврядування</a:t>
            </a:r>
            <a:r>
              <a:rPr lang="uk-UA" sz="2200" dirty="0" smtClean="0"/>
              <a:t>, заступника голови, секретаря</a:t>
            </a:r>
            <a:r>
              <a:rPr lang="ru-RU" sz="2200" dirty="0" smtClean="0"/>
              <a:t> </a:t>
            </a:r>
            <a:r>
              <a:rPr lang="uk-UA" sz="2200" dirty="0" smtClean="0"/>
              <a:t>органу студентського самоврядування, голів відділів</a:t>
            </a:r>
            <a:r>
              <a:rPr lang="ru-RU" sz="2200" dirty="0" smtClean="0"/>
              <a:t> та </a:t>
            </a:r>
            <a:r>
              <a:rPr lang="ru-RU" sz="2200" dirty="0" err="1" smtClean="0"/>
              <a:t>припиняє</a:t>
            </a:r>
            <a:r>
              <a:rPr lang="ru-RU" sz="2200" dirty="0" smtClean="0"/>
              <a:t> </a:t>
            </a:r>
            <a:r>
              <a:rPr lang="uk-UA" sz="2200" dirty="0" smtClean="0"/>
              <a:t>їх</a:t>
            </a:r>
            <a:r>
              <a:rPr lang="ru-RU" sz="2200" dirty="0" smtClean="0"/>
              <a:t> </a:t>
            </a:r>
            <a:r>
              <a:rPr lang="ru-RU" sz="2200" dirty="0" err="1" smtClean="0"/>
              <a:t>повноваження</a:t>
            </a:r>
            <a:endParaRPr lang="uk-UA" sz="2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Структура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організація</a:t>
            </a:r>
            <a:r>
              <a:rPr lang="ru-RU" sz="3200" dirty="0" smtClean="0"/>
              <a:t> </a:t>
            </a:r>
            <a:r>
              <a:rPr lang="ru-RU" sz="3200" dirty="0" err="1" smtClean="0"/>
              <a:t>роботи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органів</a:t>
            </a:r>
            <a:r>
              <a:rPr lang="ru-RU" sz="3200" dirty="0" smtClean="0"/>
              <a:t>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самоврядування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Структура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організація</a:t>
            </a:r>
            <a:r>
              <a:rPr lang="ru-RU" sz="3200" dirty="0" smtClean="0"/>
              <a:t> </a:t>
            </a:r>
            <a:r>
              <a:rPr lang="ru-RU" sz="3200" dirty="0" err="1" smtClean="0"/>
              <a:t>роботи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органів</a:t>
            </a:r>
            <a:r>
              <a:rPr lang="ru-RU" sz="3200" dirty="0" smtClean="0"/>
              <a:t>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самоврядування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200" dirty="0" smtClean="0"/>
              <a:t>7</a:t>
            </a:r>
            <a:r>
              <a:rPr lang="ru-RU" sz="2200" dirty="0" smtClean="0"/>
              <a:t>.</a:t>
            </a:r>
            <a:r>
              <a:rPr lang="uk-UA" sz="2200" dirty="0" smtClean="0"/>
              <a:t>3.1.</a:t>
            </a:r>
            <a:r>
              <a:rPr lang="ru-RU" sz="2400" dirty="0" smtClean="0"/>
              <a:t> </a:t>
            </a:r>
            <a:r>
              <a:rPr lang="ru-RU" sz="2000" dirty="0" err="1"/>
              <a:t>Конференція</a:t>
            </a:r>
            <a:r>
              <a:rPr lang="ru-RU" sz="2000" dirty="0"/>
              <a:t> </a:t>
            </a:r>
            <a:r>
              <a:rPr lang="ru-RU" sz="2000" dirty="0" err="1"/>
              <a:t>скликається</a:t>
            </a:r>
            <a:r>
              <a:rPr lang="ru-RU" sz="2000" dirty="0"/>
              <a:t> з </a:t>
            </a:r>
            <a:r>
              <a:rPr lang="uk-UA" sz="2000" dirty="0"/>
              <a:t>представників факультетів, а саме: голів Студентських рад факультетів, голів Студентських рад гуртожитків, старост курсів, старост потоків та старост груп. Староста групи може делегувати своє право присутності на Конференції представнику групи, за погодженням 2/3 студентів групи, із наданням відповідного протоколу</a:t>
            </a:r>
            <a:r>
              <a:rPr lang="uk-UA" sz="2000" dirty="0" smtClean="0"/>
              <a:t>.</a:t>
            </a:r>
            <a:endParaRPr lang="en-US" sz="2000" dirty="0" smtClean="0"/>
          </a:p>
          <a:p>
            <a:pPr>
              <a:buNone/>
            </a:pPr>
            <a:endParaRPr lang="uk-UA" sz="2200" dirty="0" smtClean="0"/>
          </a:p>
          <a:p>
            <a:pPr>
              <a:buNone/>
            </a:pPr>
            <a:r>
              <a:rPr lang="uk-UA" sz="2200" dirty="0" smtClean="0"/>
              <a:t>7.3.2. </a:t>
            </a:r>
            <a:r>
              <a:rPr lang="ru-RU" sz="2200" dirty="0" err="1" smtClean="0"/>
              <a:t>Конференція</a:t>
            </a:r>
            <a:r>
              <a:rPr lang="ru-RU" sz="2200" dirty="0" smtClean="0"/>
              <a:t> проводиться</a:t>
            </a:r>
            <a:r>
              <a:rPr lang="uk-UA" sz="2200" dirty="0" smtClean="0"/>
              <a:t> 1 раз</a:t>
            </a:r>
            <a:r>
              <a:rPr lang="ru-RU" sz="2200" dirty="0" smtClean="0"/>
              <a:t> на </a:t>
            </a:r>
            <a:r>
              <a:rPr lang="uk-UA" sz="2200" dirty="0" smtClean="0"/>
              <a:t>семестр. </a:t>
            </a:r>
            <a:r>
              <a:rPr lang="ru-RU" sz="2200" dirty="0" err="1" smtClean="0"/>
              <a:t>Позачергова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конференція</a:t>
            </a:r>
            <a:r>
              <a:rPr lang="ru-RU" sz="2200" dirty="0" smtClean="0"/>
              <a:t> </a:t>
            </a:r>
            <a:r>
              <a:rPr lang="ru-RU" sz="2200" dirty="0" err="1" smtClean="0"/>
              <a:t>скликається</a:t>
            </a:r>
            <a:r>
              <a:rPr lang="ru-RU" sz="2200" dirty="0" smtClean="0"/>
              <a:t> на </a:t>
            </a:r>
            <a:r>
              <a:rPr lang="ru-RU" sz="2200" dirty="0" err="1" smtClean="0"/>
              <a:t>вимогу</a:t>
            </a:r>
            <a:r>
              <a:rPr lang="ru-RU" sz="2200" dirty="0" smtClean="0"/>
              <a:t> </a:t>
            </a:r>
            <a:r>
              <a:rPr lang="uk-UA" sz="2200" dirty="0" smtClean="0"/>
              <a:t>Студентського парламенту або </a:t>
            </a:r>
            <a:r>
              <a:rPr lang="ru-RU" sz="2200" dirty="0" smtClean="0"/>
              <a:t>10 </a:t>
            </a:r>
            <a:r>
              <a:rPr lang="ru-RU" sz="2200" dirty="0" err="1" smtClean="0"/>
              <a:t>відсотків</a:t>
            </a:r>
            <a:r>
              <a:rPr lang="ru-RU" sz="2200" dirty="0" smtClean="0"/>
              <a:t> </a:t>
            </a:r>
            <a:r>
              <a:rPr lang="ru-RU" sz="2200" dirty="0" err="1" smtClean="0"/>
              <a:t>студентів</a:t>
            </a:r>
            <a:r>
              <a:rPr lang="ru-RU" sz="2200" dirty="0" smtClean="0"/>
              <a:t> </a:t>
            </a:r>
            <a:r>
              <a:rPr lang="uk-UA" sz="2200" dirty="0" smtClean="0"/>
              <a:t>У</a:t>
            </a:r>
            <a:r>
              <a:rPr lang="ru-RU" sz="2200" dirty="0" err="1" smtClean="0"/>
              <a:t>ніверситету</a:t>
            </a:r>
            <a:r>
              <a:rPr lang="uk-UA" sz="2200" dirty="0" smtClean="0"/>
              <a:t>. </a:t>
            </a:r>
            <a:endParaRPr lang="en-US" sz="2200" dirty="0" smtClean="0"/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r>
              <a:rPr lang="uk-UA" sz="2200" dirty="0" smtClean="0"/>
              <a:t>7.3.5. Рішення Конференції ухвалюються шляхом прямого голосування простою більшістю голосів присутніх делегатів Конференції та мають обов’язковий характер для Студентського парламенту і дорадчий для адміністрації університету.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000" dirty="0" smtClean="0"/>
              <a:t>8.1. Постійно діючим виконавчим органом студентського самоврядування в Університеті між Конференціями студентів є Студентський парламент, до складу якого обираються тільки студенти всіх курсів та всіх форм навчання.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8.2. </a:t>
            </a:r>
            <a:r>
              <a:rPr lang="uk-UA" sz="2000" dirty="0"/>
              <a:t>До складу Студентського парламенту входять голова, заступники голови та секретар Студентського парламенту, а також 150 </a:t>
            </a:r>
            <a:r>
              <a:rPr lang="uk-UA" sz="2000" dirty="0" smtClean="0"/>
              <a:t>делегатів</a:t>
            </a:r>
            <a:r>
              <a:rPr lang="en-US" sz="2000" dirty="0" smtClean="0"/>
              <a:t>$</a:t>
            </a:r>
            <a:r>
              <a:rPr lang="uk-UA" sz="2000" dirty="0" smtClean="0"/>
              <a:t> </a:t>
            </a:r>
            <a:r>
              <a:rPr lang="uk-UA" sz="2000" dirty="0"/>
              <a:t>від Студентських рад факультетів - 80 осіб, з розрахунку 10 від факультету (голова Студентської ради факультету та 9 виборних представників факультету) та відділів Студентського парламенту - 70 осіб, з розрахунку 10 від відділу (голова відділу та 9 виборних представників відділу).</a:t>
            </a: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Студентський парламент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8.4. </a:t>
            </a:r>
            <a:r>
              <a:rPr lang="ru-RU" sz="2000" dirty="0" err="1" smtClean="0"/>
              <a:t>Засідання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парламенту </a:t>
            </a:r>
            <a:r>
              <a:rPr lang="ru-RU" sz="2000" dirty="0" err="1" smtClean="0"/>
              <a:t>скликаються</a:t>
            </a:r>
            <a:r>
              <a:rPr lang="ru-RU" sz="2000" dirty="0" smtClean="0"/>
              <a:t> не </a:t>
            </a:r>
            <a:r>
              <a:rPr lang="ru-RU" sz="2000" dirty="0" err="1" smtClean="0"/>
              <a:t>рідше</a:t>
            </a:r>
            <a:r>
              <a:rPr lang="ru-RU" sz="2000" dirty="0" smtClean="0"/>
              <a:t> одного разу на </a:t>
            </a:r>
            <a:r>
              <a:rPr lang="ru-RU" sz="2000" dirty="0" err="1" smtClean="0"/>
              <a:t>місяць</a:t>
            </a:r>
            <a:r>
              <a:rPr lang="ru-RU" sz="2000" dirty="0" smtClean="0"/>
              <a:t>. </a:t>
            </a:r>
            <a:r>
              <a:rPr lang="ru-RU" sz="2000" dirty="0" err="1" smtClean="0"/>
              <a:t>Позачергове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засідання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парламенту </a:t>
            </a:r>
            <a:r>
              <a:rPr lang="ru-RU" sz="2000" dirty="0" err="1" smtClean="0"/>
              <a:t>скликається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рішенням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Виконавчого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комітету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парламенту, на </a:t>
            </a:r>
            <a:r>
              <a:rPr lang="ru-RU" sz="2000" dirty="0" err="1" smtClean="0"/>
              <a:t>вимогу</a:t>
            </a:r>
            <a:r>
              <a:rPr lang="ru-RU" sz="2000" dirty="0" smtClean="0"/>
              <a:t> ректора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більшості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членів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парламенту. Є </a:t>
            </a:r>
            <a:r>
              <a:rPr lang="ru-RU" sz="2000" dirty="0" err="1" smtClean="0"/>
              <a:t>відкритими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студентів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uk-UA" sz="2000" dirty="0" smtClean="0"/>
              <a:t>8.5. Рішення ухвалюються звичайною більшістю голосів. Пропозиції щодо змін та доповнень до Положення про студентське самоврядування - більшістю у 2/3 голосів присутніх.</a:t>
            </a:r>
            <a:endParaRPr lang="en-US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Студентський парламент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Пётр\Desktop\Безымянный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78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19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2200" dirty="0" smtClean="0"/>
              <a:t>організовує роботу й несе відповідальність за ефективність діяльності Студентського парламенту.</a:t>
            </a:r>
            <a:endParaRPr lang="en-US" sz="2200" dirty="0" smtClean="0"/>
          </a:p>
          <a:p>
            <a:pPr lvl="0"/>
            <a:r>
              <a:rPr lang="uk-UA" sz="2200" dirty="0" smtClean="0"/>
              <a:t>звітує про роботу Студентського парламенту та Виконавчого комітету.</a:t>
            </a:r>
            <a:endParaRPr lang="en-US" sz="2200" dirty="0" smtClean="0"/>
          </a:p>
          <a:p>
            <a:pPr lvl="0"/>
            <a:r>
              <a:rPr lang="uk-UA" sz="2200" dirty="0" smtClean="0"/>
              <a:t>відстоює інтереси студентів університету через представництво у Вченій раді, Ректораті університету та комісії з розподілу студентів;</a:t>
            </a:r>
            <a:endParaRPr lang="en-US" sz="2200" dirty="0" smtClean="0"/>
          </a:p>
          <a:p>
            <a:pPr lvl="0"/>
            <a:r>
              <a:rPr lang="uk-UA" sz="2200" dirty="0" smtClean="0"/>
              <a:t>делегує свої повноваження заступникам</a:t>
            </a:r>
            <a:r>
              <a:rPr lang="ru-RU" sz="2200" dirty="0" smtClean="0"/>
              <a:t> та </a:t>
            </a:r>
            <a:r>
              <a:rPr lang="ru-RU" sz="2200" dirty="0" err="1" smtClean="0"/>
              <a:t>може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припиняти</a:t>
            </a:r>
            <a:r>
              <a:rPr lang="ru-RU" sz="2200" dirty="0" smtClean="0"/>
              <a:t> </a:t>
            </a:r>
            <a:r>
              <a:rPr lang="ru-RU" sz="2200" dirty="0" err="1" smtClean="0"/>
              <a:t>їх</a:t>
            </a:r>
            <a:r>
              <a:rPr lang="uk-UA" sz="2200" dirty="0" smtClean="0"/>
              <a:t>;</a:t>
            </a:r>
            <a:endParaRPr lang="en-US" sz="2200" dirty="0" smtClean="0"/>
          </a:p>
          <a:p>
            <a:pPr lvl="0"/>
            <a:r>
              <a:rPr lang="uk-UA" sz="2200" dirty="0" smtClean="0"/>
              <a:t>забезпечує організацію проведення Конференції студентів;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Голова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парламенту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2000" dirty="0" smtClean="0"/>
              <a:t>подає до розгляду Студентського парламенту кандидатури заступника голови, секретаря</a:t>
            </a:r>
            <a:r>
              <a:rPr lang="en-US" sz="2000" dirty="0" smtClean="0"/>
              <a:t> </a:t>
            </a:r>
            <a:r>
              <a:rPr lang="ru-RU" sz="2000" dirty="0" smtClean="0"/>
              <a:t>та</a:t>
            </a:r>
            <a:r>
              <a:rPr lang="uk-UA" sz="2000" dirty="0" smtClean="0"/>
              <a:t> голів відділів Студентського парламенту.</a:t>
            </a:r>
            <a:endParaRPr lang="en-US" sz="2000" dirty="0" smtClean="0"/>
          </a:p>
          <a:p>
            <a:pPr lvl="0"/>
            <a:r>
              <a:rPr lang="uk-UA" sz="2000" dirty="0" smtClean="0"/>
              <a:t>має право отримувати необхідну інформацію від адміністрації та органів студентського самоврядування для здійснення діяльності Студентського парламенту;</a:t>
            </a:r>
          </a:p>
          <a:p>
            <a:pPr lvl="0"/>
            <a:endParaRPr lang="en-US" sz="2000" dirty="0" smtClean="0"/>
          </a:p>
          <a:p>
            <a:pPr>
              <a:buNone/>
            </a:pPr>
            <a:r>
              <a:rPr lang="uk-UA" sz="2000" dirty="0" smtClean="0"/>
              <a:t>	9</a:t>
            </a:r>
            <a:r>
              <a:rPr lang="ru-RU" sz="2000" dirty="0" smtClean="0"/>
              <a:t>.2. Голова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парламенту </a:t>
            </a:r>
            <a:r>
              <a:rPr lang="ru-RU" sz="2000" dirty="0" err="1" smtClean="0"/>
              <a:t>обира</a:t>
            </a:r>
            <a:r>
              <a:rPr lang="uk-UA" sz="2000" dirty="0" err="1" smtClean="0"/>
              <a:t>ється</a:t>
            </a:r>
            <a:r>
              <a:rPr lang="uk-UA" sz="2000" dirty="0" smtClean="0"/>
              <a:t> терміном на 1 рік (не більше ніж на 2 терміни) шляхом прямого таємного голосування та затверджується Конференцією студентів.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Голова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парламенту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9.3.  Порядок обрання голови Студентського парламенту;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uk-UA" sz="2000" dirty="0" smtClean="0"/>
              <a:t>9.3.1.  Функції щодо контролю виборів голови  Студентського парламенту покладається на тимчасову виборчу комісію, обрану з представників факультетів на засіданні Студентської ради факультету, виходячи з квоти 4 студенти від факультету. Члени тимчасової виборчої комісії не входять до числа делегатів Конференції студентів та не мають права голосу. З їх числа, шляхом прямого голосування простою більшістю голосів обираються голова, заступник та секретар. 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Голова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парламенту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9.3.2. Кандидатури на голову Студентського парламенту приймаються Тимчасовою виборчою комісією у визначений термін з числа студентів Університету, які мають:</a:t>
            </a:r>
            <a:endParaRPr lang="en-US" sz="2000" dirty="0" smtClean="0"/>
          </a:p>
          <a:p>
            <a:pPr lvl="0">
              <a:buNone/>
            </a:pPr>
            <a:r>
              <a:rPr lang="uk-UA" sz="2000" dirty="0" smtClean="0"/>
              <a:t>		- середній бал успішності не менше 4,0;</a:t>
            </a:r>
            <a:endParaRPr lang="en-US" sz="2000" dirty="0" smtClean="0"/>
          </a:p>
          <a:p>
            <a:pPr lvl="0">
              <a:buNone/>
            </a:pPr>
            <a:r>
              <a:rPr lang="uk-UA" sz="2000" dirty="0" smtClean="0"/>
              <a:t>		- досвід роботи в Студентському парламенті не менше 1 року.</a:t>
            </a:r>
            <a:endParaRPr lang="en-US" sz="2000" dirty="0" smtClean="0"/>
          </a:p>
          <a:p>
            <a:pPr>
              <a:buNone/>
            </a:pPr>
            <a:r>
              <a:rPr lang="uk-UA" sz="2000" dirty="0" smtClean="0"/>
              <a:t>		</a:t>
            </a:r>
          </a:p>
          <a:p>
            <a:pPr>
              <a:buNone/>
            </a:pPr>
            <a:r>
              <a:rPr lang="uk-UA" sz="2000" dirty="0" smtClean="0"/>
              <a:t>9.3.3. </a:t>
            </a:r>
            <a:r>
              <a:rPr lang="uk-UA" sz="2000" dirty="0"/>
              <a:t>Після подання кандидатур всіх бажаючих, Тимчасова виборча комісія надає можливість проводити передвиборчу кампанію, яка включає в себе проведення зустрічі студентів з кожним із кандидатів у визначений термін в аудиторіях Університету.</a:t>
            </a:r>
            <a:endParaRPr lang="en-US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Голова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парламенту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472518" cy="51623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/>
              <a:t>9.3.4. По закінченню передвиборчої компанії на Конференції студентів делегати заслуховують програми кандидатів і допускають їх до виборів.</a:t>
            </a:r>
            <a:endParaRPr lang="en-US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9.3.5. Після Конференції студентів у двотижневий термін проводяться вибори голови Студентського парламенту на виборчих дільницях, що розміщуються на території Університету в кількості не менше 5.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9.3.6. Голосування проводиться</a:t>
            </a:r>
            <a:r>
              <a:rPr lang="en-US" sz="2000" dirty="0" smtClean="0"/>
              <a:t> </a:t>
            </a:r>
            <a:r>
              <a:rPr lang="uk-UA" sz="2000" dirty="0" smtClean="0"/>
              <a:t>протягом одного дня, після чого запломбовані скриньки відвозяться до центральної дільниці, де лічильна комісія проводить підрахунок бюлетенів.</a:t>
            </a:r>
          </a:p>
          <a:p>
            <a:pPr>
              <a:buNone/>
            </a:pPr>
            <a:r>
              <a:rPr lang="uk-UA" sz="2000" dirty="0" smtClean="0"/>
              <a:t>9.3.7.  Перемагає у виборах той, хто набере більшість голосів.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Голова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парламенту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9.3.8.  На Конференції студентів делегати затверджують голову Студентського парламенту.</a:t>
            </a:r>
          </a:p>
          <a:p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9</a:t>
            </a:r>
            <a:r>
              <a:rPr lang="ru-RU" sz="2000" dirty="0" smtClean="0"/>
              <a:t>.</a:t>
            </a:r>
            <a:r>
              <a:rPr lang="uk-UA" sz="2000" dirty="0" smtClean="0"/>
              <a:t>4</a:t>
            </a:r>
            <a:r>
              <a:rPr lang="ru-RU" sz="2000" dirty="0" smtClean="0"/>
              <a:t>. </a:t>
            </a:r>
            <a:r>
              <a:rPr lang="ru-RU" sz="2000" dirty="0" err="1" smtClean="0"/>
              <a:t>Повноваження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</a:t>
            </a:r>
            <a:r>
              <a:rPr lang="uk-UA" sz="2000" dirty="0" err="1" smtClean="0"/>
              <a:t>го</a:t>
            </a:r>
            <a:r>
              <a:rPr lang="uk-UA" sz="2000" dirty="0" smtClean="0"/>
              <a:t> парламенту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припиняються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достроково</a:t>
            </a:r>
            <a:r>
              <a:rPr lang="ru-RU" sz="2000" dirty="0" smtClean="0"/>
              <a:t> у </a:t>
            </a:r>
            <a:r>
              <a:rPr lang="ru-RU" sz="2000" dirty="0" err="1" smtClean="0"/>
              <a:t>разі</a:t>
            </a:r>
            <a:r>
              <a:rPr lang="ru-RU" sz="2000" dirty="0" smtClean="0"/>
              <a:t>:</a:t>
            </a:r>
            <a:endParaRPr lang="en-US" sz="2000" dirty="0" smtClean="0"/>
          </a:p>
          <a:p>
            <a:pPr lvl="0">
              <a:buNone/>
            </a:pPr>
            <a:r>
              <a:rPr lang="ru-RU" sz="2000" dirty="0" smtClean="0"/>
              <a:t>		- </a:t>
            </a:r>
            <a:r>
              <a:rPr lang="ru-RU" sz="2000" dirty="0" err="1" smtClean="0"/>
              <a:t>особистої</a:t>
            </a:r>
            <a:r>
              <a:rPr lang="ru-RU" sz="2000" dirty="0" smtClean="0"/>
              <a:t> заяви про </a:t>
            </a:r>
            <a:r>
              <a:rPr lang="ru-RU" sz="2000" dirty="0" err="1" smtClean="0"/>
              <a:t>відставку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 lvl="0">
              <a:buNone/>
            </a:pPr>
            <a:r>
              <a:rPr lang="uk-UA" sz="2000" dirty="0" smtClean="0"/>
              <a:t>		- з ініціативи </a:t>
            </a:r>
            <a:r>
              <a:rPr lang="en-US" sz="2000" dirty="0" smtClean="0"/>
              <a:t>10%</a:t>
            </a:r>
            <a:r>
              <a:rPr lang="uk-UA" sz="2000" dirty="0" smtClean="0"/>
              <a:t> студентів університету при наявності їх підписів;</a:t>
            </a:r>
            <a:endParaRPr lang="en-US" sz="2000" dirty="0" smtClean="0"/>
          </a:p>
          <a:p>
            <a:pPr lvl="0">
              <a:buNone/>
            </a:pPr>
            <a:r>
              <a:rPr lang="uk-UA" sz="2000" dirty="0" smtClean="0"/>
              <a:t>		- в</a:t>
            </a:r>
            <a:r>
              <a:rPr lang="ru-RU" sz="2000" dirty="0" smtClean="0"/>
              <a:t> </a:t>
            </a:r>
            <a:r>
              <a:rPr lang="ru-RU" sz="2000" dirty="0" err="1" smtClean="0"/>
              <a:t>разі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вибуття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складу </a:t>
            </a:r>
            <a:r>
              <a:rPr lang="ru-RU" sz="2000" dirty="0" err="1" smtClean="0"/>
              <a:t>студентів</a:t>
            </a:r>
            <a:r>
              <a:rPr lang="uk-UA" sz="2000" dirty="0" smtClean="0"/>
              <a:t>.</a:t>
            </a:r>
            <a:endParaRPr lang="en-US" sz="2000" dirty="0" smtClean="0"/>
          </a:p>
          <a:p>
            <a:pPr>
              <a:buNone/>
            </a:pPr>
            <a:r>
              <a:rPr lang="uk-UA" sz="2000" dirty="0" smtClean="0"/>
              <a:t>В</a:t>
            </a:r>
            <a:r>
              <a:rPr lang="ru-RU" sz="2000" dirty="0" err="1" smtClean="0"/>
              <a:t>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обов'язків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парламенту </a:t>
            </a:r>
            <a:r>
              <a:rPr lang="ru-RU" sz="2000" dirty="0" err="1" smtClean="0"/>
              <a:t>тимчасово</a:t>
            </a:r>
            <a:r>
              <a:rPr lang="ru-RU" sz="2000" dirty="0" smtClean="0"/>
              <a:t>, до </a:t>
            </a:r>
            <a:r>
              <a:rPr lang="ru-RU" sz="2000" dirty="0" err="1" smtClean="0"/>
              <a:t>проведення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виборів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покладається</a:t>
            </a:r>
            <a:r>
              <a:rPr lang="ru-RU" sz="2000" dirty="0" smtClean="0"/>
              <a:t> на заступника </a:t>
            </a:r>
            <a:r>
              <a:rPr lang="ru-RU" sz="2000" dirty="0" err="1" smtClean="0"/>
              <a:t>голови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парламенту.</a:t>
            </a:r>
            <a:endParaRPr lang="en-US" sz="2000" dirty="0" smtClean="0"/>
          </a:p>
          <a:p>
            <a:endParaRPr lang="uk-UA" dirty="0" smtClean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Голова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парламенту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10.1. </a:t>
            </a:r>
            <a:r>
              <a:rPr lang="ru-RU" sz="2000" dirty="0" err="1" smtClean="0"/>
              <a:t>Виконавчий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комітет</a:t>
            </a:r>
            <a:r>
              <a:rPr lang="ru-RU" sz="2000" dirty="0" smtClean="0"/>
              <a:t> </a:t>
            </a:r>
            <a:r>
              <a:rPr lang="ru-RU" sz="2000" dirty="0" err="1" smtClean="0"/>
              <a:t>діє</a:t>
            </a:r>
            <a:r>
              <a:rPr lang="ru-RU" sz="2000" dirty="0" smtClean="0"/>
              <a:t> в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засіданнями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парламенту та </a:t>
            </a:r>
            <a:r>
              <a:rPr lang="ru-RU" sz="2000" dirty="0" err="1" smtClean="0"/>
              <a:t>спрямовує</a:t>
            </a:r>
            <a:r>
              <a:rPr lang="ru-RU" sz="2000" dirty="0" smtClean="0"/>
              <a:t> свою роботу на </a:t>
            </a:r>
            <a:r>
              <a:rPr lang="ru-RU" sz="2000" dirty="0" err="1" smtClean="0"/>
              <a:t>реалізацію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рішень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10.2. </a:t>
            </a:r>
            <a:r>
              <a:rPr lang="ru-RU" sz="2000" dirty="0" smtClean="0"/>
              <a:t>До складу </a:t>
            </a:r>
            <a:r>
              <a:rPr lang="ru-RU" sz="2000" dirty="0" err="1" smtClean="0"/>
              <a:t>Виконавчого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комітету</a:t>
            </a:r>
            <a:r>
              <a:rPr lang="ru-RU" sz="2000" dirty="0" smtClean="0"/>
              <a:t> </a:t>
            </a:r>
            <a:r>
              <a:rPr lang="ru-RU" sz="2000" dirty="0" err="1" smtClean="0"/>
              <a:t>входять</a:t>
            </a:r>
            <a:r>
              <a:rPr lang="ru-RU" sz="2000" dirty="0" smtClean="0"/>
              <a:t> </a:t>
            </a:r>
            <a:r>
              <a:rPr lang="uk-UA" sz="2000" dirty="0" smtClean="0"/>
              <a:t>заступник</a:t>
            </a:r>
            <a:r>
              <a:rPr lang="ru-RU" sz="2000" dirty="0"/>
              <a:t>и</a:t>
            </a:r>
            <a:r>
              <a:rPr lang="uk-UA" sz="2000" dirty="0" smtClean="0"/>
              <a:t> голови, секретар Студентського парламенту, </a:t>
            </a:r>
            <a:r>
              <a:rPr lang="ru-RU" sz="2000" dirty="0" err="1" smtClean="0"/>
              <a:t>голови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студентських</a:t>
            </a:r>
            <a:r>
              <a:rPr lang="ru-RU" sz="2000" dirty="0" smtClean="0"/>
              <a:t> рад </a:t>
            </a:r>
            <a:r>
              <a:rPr lang="ru-RU" sz="2000" dirty="0" err="1" smtClean="0"/>
              <a:t>факультетів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голови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відділів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парламенту</a:t>
            </a:r>
            <a:r>
              <a:rPr lang="uk-UA" sz="2000" dirty="0" smtClean="0"/>
              <a:t>. </a:t>
            </a:r>
            <a:r>
              <a:rPr lang="ru-RU" sz="2000" dirty="0" smtClean="0"/>
              <a:t> </a:t>
            </a:r>
            <a:r>
              <a:rPr lang="ru-RU" sz="2000" dirty="0" err="1" smtClean="0"/>
              <a:t>Очолює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Виконавчий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комітет</a:t>
            </a:r>
            <a:r>
              <a:rPr lang="ru-RU" sz="2000" dirty="0" smtClean="0"/>
              <a:t> голова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парламенту.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uk-UA" sz="2000" dirty="0" smtClean="0"/>
              <a:t>10.4. </a:t>
            </a:r>
            <a:r>
              <a:rPr lang="ru-RU" sz="2000" dirty="0" err="1" smtClean="0"/>
              <a:t>Засідання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Виконавчого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комітету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проводяться</a:t>
            </a:r>
            <a:r>
              <a:rPr lang="ru-RU" sz="2000" dirty="0" smtClean="0"/>
              <a:t> </a:t>
            </a:r>
            <a:r>
              <a:rPr lang="uk-UA" sz="2000" dirty="0" smtClean="0"/>
              <a:t>один</a:t>
            </a:r>
            <a:r>
              <a:rPr lang="ru-RU" sz="2000" dirty="0" smtClean="0"/>
              <a:t> раз на</a:t>
            </a:r>
            <a:r>
              <a:rPr lang="uk-UA" sz="2000" dirty="0" smtClean="0"/>
              <a:t> два</a:t>
            </a:r>
            <a:r>
              <a:rPr lang="ru-RU" sz="2000" dirty="0" smtClean="0"/>
              <a:t> </a:t>
            </a:r>
            <a:r>
              <a:rPr lang="ru-RU" sz="2000" dirty="0" err="1" smtClean="0"/>
              <a:t>тиж</a:t>
            </a:r>
            <a:r>
              <a:rPr lang="uk-UA" sz="2000" dirty="0" smtClean="0"/>
              <a:t>д</a:t>
            </a:r>
            <a:r>
              <a:rPr lang="ru-RU" sz="2000" dirty="0" err="1" smtClean="0"/>
              <a:t>ня</a:t>
            </a:r>
            <a:r>
              <a:rPr lang="uk-UA" sz="2000" dirty="0" smtClean="0"/>
              <a:t>.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Виконавчий комітет Студентського парламенту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10.6. </a:t>
            </a:r>
            <a:r>
              <a:rPr lang="ru-RU" sz="2000" dirty="0" smtClean="0"/>
              <a:t>Голова та члени </a:t>
            </a:r>
            <a:r>
              <a:rPr lang="ru-RU" sz="2000" dirty="0" err="1" smtClean="0"/>
              <a:t>Виконавчого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комітету</a:t>
            </a:r>
            <a:r>
              <a:rPr lang="ru-RU" sz="2000" dirty="0" smtClean="0"/>
              <a:t> </a:t>
            </a:r>
            <a:r>
              <a:rPr lang="ru-RU" sz="2000" dirty="0" err="1" smtClean="0"/>
              <a:t>звітують</a:t>
            </a:r>
            <a:r>
              <a:rPr lang="ru-RU" sz="2000" dirty="0" smtClean="0"/>
              <a:t> про свою </a:t>
            </a:r>
            <a:r>
              <a:rPr lang="ru-RU" sz="2000" dirty="0" err="1" smtClean="0"/>
              <a:t>діяльність</a:t>
            </a:r>
            <a:r>
              <a:rPr lang="ru-RU" sz="2000" dirty="0" smtClean="0"/>
              <a:t> перед </a:t>
            </a:r>
            <a:r>
              <a:rPr lang="ru-RU" sz="2000" dirty="0" err="1" smtClean="0"/>
              <a:t>Студентським</a:t>
            </a:r>
            <a:r>
              <a:rPr lang="ru-RU" sz="2000" dirty="0" smtClean="0"/>
              <a:t> парламентом не </a:t>
            </a:r>
            <a:r>
              <a:rPr lang="ru-RU" sz="2000" dirty="0" err="1" smtClean="0"/>
              <a:t>рідше</a:t>
            </a:r>
            <a:r>
              <a:rPr lang="ru-RU" sz="2000" dirty="0" smtClean="0"/>
              <a:t> 1 разу в </a:t>
            </a:r>
            <a:r>
              <a:rPr lang="ru-RU" sz="2000" dirty="0" err="1" smtClean="0"/>
              <a:t>місяць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10.5. Рішення Виконавчого комітету ухвалюються звичайною більшістю голосів при наявності не менше 2/3 його членів і є обов’язковими для виконання всіма органами студентського самоврядування.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Виконавчий</a:t>
            </a:r>
            <a:r>
              <a:rPr lang="ru-RU" sz="3200" dirty="0" smtClean="0"/>
              <a:t> </a:t>
            </a:r>
            <a:r>
              <a:rPr lang="ru-RU" sz="3200" dirty="0" err="1" smtClean="0"/>
              <a:t>комітет</a:t>
            </a:r>
            <a:r>
              <a:rPr lang="ru-RU" sz="3200" dirty="0" smtClean="0"/>
              <a:t>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парламенту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000" dirty="0" smtClean="0"/>
              <a:t>11.1.</a:t>
            </a:r>
            <a:r>
              <a:rPr lang="uk-UA" sz="2000" b="1" dirty="0" smtClean="0"/>
              <a:t> </a:t>
            </a:r>
            <a:r>
              <a:rPr lang="uk-UA" sz="2000" dirty="0" smtClean="0"/>
              <a:t>Відділ є структурним підрозділом Студентського парламенту, діяльність якого охоплює певний напрямок роботи на покращення студентського життя.</a:t>
            </a:r>
            <a:endParaRPr lang="en-US" sz="2000" dirty="0" smtClean="0"/>
          </a:p>
          <a:p>
            <a:pPr>
              <a:buNone/>
            </a:pPr>
            <a:r>
              <a:rPr lang="uk-UA" sz="2000" dirty="0" smtClean="0"/>
              <a:t> </a:t>
            </a:r>
          </a:p>
          <a:p>
            <a:pPr>
              <a:buNone/>
            </a:pPr>
            <a:r>
              <a:rPr lang="uk-UA" sz="2000" dirty="0" smtClean="0"/>
              <a:t>11.3. Відділ координує свою діяльність або діяльність своїх структурних підрозділів та веде звітність про виконану роботу перед Студентським парламентом університету щомісяця.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11.4. </a:t>
            </a:r>
            <a:r>
              <a:rPr lang="uk-UA" sz="2000" dirty="0"/>
              <a:t>Особовий склад відділу Студентського парламенту формується головою відділу. Вибори представників відділу (9 осіб) у Студентський парламент проводяться шляхом прямого таємного голосування всіх членів відділу 1 раз на рік.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В</a:t>
            </a:r>
            <a:r>
              <a:rPr lang="ru-RU" sz="3200" dirty="0" err="1" smtClean="0"/>
              <a:t>ідділ</a:t>
            </a:r>
            <a:r>
              <a:rPr lang="uk-UA" sz="3200" dirty="0" smtClean="0"/>
              <a:t>и</a:t>
            </a:r>
            <a:r>
              <a:rPr lang="ru-RU" sz="3200" dirty="0" smtClean="0"/>
              <a:t>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парламенту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47251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/>
              <a:t>11.5. </a:t>
            </a:r>
            <a:r>
              <a:rPr lang="uk-UA" sz="2000" dirty="0" err="1" smtClean="0"/>
              <a:t>Постійнодіючими</a:t>
            </a:r>
            <a:r>
              <a:rPr lang="uk-UA" sz="2000" dirty="0" smtClean="0"/>
              <a:t> відділами Студентського парламенту є:</a:t>
            </a:r>
            <a:endParaRPr lang="en-US" sz="2000" dirty="0" smtClean="0"/>
          </a:p>
          <a:p>
            <a:pPr lvl="0">
              <a:buNone/>
            </a:pPr>
            <a:r>
              <a:rPr lang="uk-UA" sz="2000" dirty="0" smtClean="0"/>
              <a:t>		-навчально-науковий відділ;</a:t>
            </a:r>
            <a:endParaRPr lang="en-US" sz="2000" dirty="0" smtClean="0"/>
          </a:p>
          <a:p>
            <a:pPr lvl="0">
              <a:buNone/>
            </a:pPr>
            <a:r>
              <a:rPr lang="uk-UA" sz="2000" dirty="0" smtClean="0"/>
              <a:t>		</a:t>
            </a:r>
            <a:r>
              <a:rPr lang="uk-UA" sz="2000" dirty="0" err="1" smtClean="0"/>
              <a:t>-відділ</a:t>
            </a:r>
            <a:r>
              <a:rPr lang="uk-UA" sz="2000" dirty="0" smtClean="0"/>
              <a:t> громадської діяльності;</a:t>
            </a:r>
            <a:endParaRPr lang="en-US" sz="2000" dirty="0" smtClean="0"/>
          </a:p>
          <a:p>
            <a:pPr lvl="0">
              <a:buNone/>
            </a:pPr>
            <a:r>
              <a:rPr lang="uk-UA" sz="2000" dirty="0" smtClean="0"/>
              <a:t>		-житлово-побутовий відділ;</a:t>
            </a:r>
            <a:endParaRPr lang="en-US" sz="2000" dirty="0" smtClean="0"/>
          </a:p>
          <a:p>
            <a:pPr lvl="0">
              <a:buNone/>
            </a:pPr>
            <a:r>
              <a:rPr lang="uk-UA" sz="2000" dirty="0" smtClean="0"/>
              <a:t>		</a:t>
            </a:r>
            <a:r>
              <a:rPr lang="uk-UA" sz="2000" dirty="0" err="1" smtClean="0"/>
              <a:t>-відділ</a:t>
            </a:r>
            <a:r>
              <a:rPr lang="uk-UA" sz="2000" dirty="0" smtClean="0"/>
              <a:t> зовнішніх зв’язків;</a:t>
            </a:r>
            <a:endParaRPr lang="en-US" sz="2000" dirty="0" smtClean="0"/>
          </a:p>
          <a:p>
            <a:pPr lvl="0">
              <a:buNone/>
            </a:pPr>
            <a:r>
              <a:rPr lang="uk-UA" sz="2000" dirty="0" smtClean="0"/>
              <a:t>		</a:t>
            </a:r>
            <a:r>
              <a:rPr lang="uk-UA" sz="2000" dirty="0" err="1" smtClean="0"/>
              <a:t>-відділ</a:t>
            </a:r>
            <a:r>
              <a:rPr lang="uk-UA" sz="2000" dirty="0" smtClean="0"/>
              <a:t> здоров’я та спорту;</a:t>
            </a:r>
            <a:endParaRPr lang="en-US" sz="2000" dirty="0" smtClean="0"/>
          </a:p>
          <a:p>
            <a:pPr lvl="0">
              <a:buNone/>
            </a:pPr>
            <a:r>
              <a:rPr lang="uk-UA" sz="2000" dirty="0" smtClean="0"/>
              <a:t>		</a:t>
            </a:r>
            <a:r>
              <a:rPr lang="uk-UA" sz="2000" dirty="0" err="1" smtClean="0"/>
              <a:t>-інформаційній</a:t>
            </a:r>
            <a:r>
              <a:rPr lang="uk-UA" sz="2000" dirty="0" smtClean="0"/>
              <a:t> відділ;</a:t>
            </a:r>
            <a:endParaRPr lang="en-US" sz="2000" dirty="0" smtClean="0"/>
          </a:p>
          <a:p>
            <a:pPr lvl="0">
              <a:buNone/>
            </a:pPr>
            <a:r>
              <a:rPr lang="ru-RU" sz="2000" dirty="0" smtClean="0"/>
              <a:t>		-служба </a:t>
            </a:r>
            <a:r>
              <a:rPr lang="ru-RU" sz="2000" dirty="0" err="1" smtClean="0"/>
              <a:t>безпеки</a:t>
            </a:r>
            <a:r>
              <a:rPr lang="ru-RU" sz="2000" dirty="0" smtClean="0"/>
              <a:t> </a:t>
            </a:r>
            <a:r>
              <a:rPr lang="uk-UA" sz="2000" dirty="0" smtClean="0"/>
              <a:t>Студентського парламенту.</a:t>
            </a:r>
          </a:p>
          <a:p>
            <a:pPr lvl="0"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11.6. Очолює та несе відповідальність за роботу відділу голова відділу, який призначається головою Студентського парламенту та затверджується на Конференції студентів.</a:t>
            </a: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Відділи</a:t>
            </a:r>
            <a:r>
              <a:rPr lang="ru-RU" sz="3200" dirty="0" smtClean="0"/>
              <a:t>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парламенту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Пётр\Desktop\Безымянный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7"/>
            <a:ext cx="8286808" cy="5211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41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В</a:t>
            </a:r>
            <a:r>
              <a:rPr lang="ru-RU" sz="3200" dirty="0" err="1" smtClean="0"/>
              <a:t>ідділ</a:t>
            </a:r>
            <a:r>
              <a:rPr lang="uk-UA" sz="3200" dirty="0" smtClean="0"/>
              <a:t>и</a:t>
            </a:r>
            <a:r>
              <a:rPr lang="ru-RU" sz="3200" dirty="0" smtClean="0"/>
              <a:t>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парламенту </a:t>
            </a:r>
            <a:endParaRPr lang="en-US" sz="3200" dirty="0"/>
          </a:p>
        </p:txBody>
      </p:sp>
      <p:pic>
        <p:nvPicPr>
          <p:cNvPr id="1026" name="Picture 2" descr="C:\Users\Пётр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6011864" cy="56436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57950" y="2643182"/>
            <a:ext cx="27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11 </a:t>
            </a:r>
            <a:r>
              <a:rPr lang="uk-UA" sz="3200" dirty="0" smtClean="0">
                <a:solidFill>
                  <a:srgbClr val="FF0000"/>
                </a:solidFill>
              </a:rPr>
              <a:t>комісій!!!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/>
              <a:t>12.1. </a:t>
            </a:r>
            <a:r>
              <a:rPr lang="uk-UA" sz="2400" dirty="0"/>
              <a:t>Навчально-науковий відділ є самостійним структурним підрозділом Студентського парламенту НМУ, який бере участь в організації, контролі та координації всіх видів наукової та навчальної діяльності закладу і впровадження її результатів у навчальний процес та практику органів охорони здоров’я</a:t>
            </a:r>
            <a:r>
              <a:rPr lang="uk-UA" sz="2400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Навчально-науковий відділ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13.1. Відділ громадської діяльності є самостійним структурним підрозділом Студентського парламенту НМУ, який нараховує у своєму складі три структурних підрозділи, між якими рівномірно </a:t>
            </a:r>
            <a:r>
              <a:rPr lang="uk-UA" sz="2400" dirty="0" err="1" smtClean="0"/>
              <a:t>розприділена</a:t>
            </a:r>
            <a:r>
              <a:rPr lang="uk-UA" sz="2400" dirty="0" smtClean="0"/>
              <a:t> робота відповідно до їх завдань: сектор культури та дозвілля, сектор виховної роботи та волонтерський сектор.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Відділ громадської діяльності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14.1. Житлово-побутовий відділ є самостійним структурним підрозділом Студентського парламенту НМУ, який організовує роботу у гуртожитках згідно з статутними цілями і завданнями студентів Університету.</a:t>
            </a:r>
            <a:endParaRPr lang="en-US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14.3. До складу житлово-побутового відділу входять: Голова житлово-побутового відділу, старости гуртожитків та студенти активісти.</a:t>
            </a:r>
            <a:endParaRPr lang="en-US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Житлово-побутовий відділ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15.1. Відділ зовнішніх зв’язків</a:t>
            </a:r>
            <a:r>
              <a:rPr lang="uk-UA" sz="2400" b="1" dirty="0" smtClean="0"/>
              <a:t> </a:t>
            </a:r>
            <a:r>
              <a:rPr lang="uk-UA" sz="2400" dirty="0" smtClean="0"/>
              <a:t>є самостійним структурним підрозділом Студентського парламенту НМУ, який сприяє реалізації міжвузівських та міжнародних студентських відносин, встановлює та укріплює зв’язки між НМУ та іншими ВНЗ України та Світу.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Відділ зовнішніх зв’язків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400" dirty="0" smtClean="0"/>
              <a:t>16.1. Відділ здоров’я та спорту є самостійним структурним підрозділом Студентського парламенту НМУ, який займається питаннями організації спортивного процесу в університеті, популяризацією активного і здорового образу життя серед студентів, організацією спортивних змагань та тренінгів.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Відділ здоров’я та спорту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17.1. Інформаційний відділ є самостійним структурним підрозділом Студентського парламенту НМУ, який займається інформаційним забезпеченням студентства про всі сфери діяльності Студентського парламенту.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17.3. </a:t>
            </a:r>
            <a:r>
              <a:rPr lang="uk-UA" sz="2400" dirty="0" smtClean="0"/>
              <a:t>До інформаційного відділу входить прес секретар Студентського парламенту, який відповідає за </a:t>
            </a:r>
            <a:r>
              <a:rPr lang="uk-UA" sz="2400" dirty="0" err="1" smtClean="0"/>
              <a:t>проінформованість</a:t>
            </a:r>
            <a:r>
              <a:rPr lang="uk-UA" sz="2400" dirty="0" smtClean="0"/>
              <a:t> студентів, щодо засідань органів студентського самоврядування, змін у структурі, положенні тощо.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dirty="0" smtClean="0"/>
              <a:t>Інформаційний відділ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18.1.   Мета та завдання с</a:t>
            </a:r>
            <a:r>
              <a:rPr lang="ru-RU" sz="2400" dirty="0" err="1" smtClean="0"/>
              <a:t>лужб</a:t>
            </a:r>
            <a:r>
              <a:rPr lang="uk-UA" sz="2400" dirty="0" smtClean="0"/>
              <a:t>и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безпеки</a:t>
            </a:r>
            <a:r>
              <a:rPr lang="ru-RU" sz="2400" dirty="0" smtClean="0"/>
              <a:t> </a:t>
            </a:r>
            <a:r>
              <a:rPr lang="uk-UA" sz="2400" dirty="0" smtClean="0"/>
              <a:t>Студентського парламенту:</a:t>
            </a:r>
            <a:endParaRPr lang="en-US" sz="2400" dirty="0" smtClean="0"/>
          </a:p>
          <a:p>
            <a:pPr lvl="0">
              <a:buNone/>
            </a:pPr>
            <a:r>
              <a:rPr lang="ru-RU" sz="2400" dirty="0" smtClean="0"/>
              <a:t>		- </a:t>
            </a:r>
            <a:r>
              <a:rPr lang="ru-RU" sz="2400" dirty="0" err="1" smtClean="0"/>
              <a:t>забезпечує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безпеку</a:t>
            </a:r>
            <a:r>
              <a:rPr lang="ru-RU" sz="2400" dirty="0" smtClean="0"/>
              <a:t> та право­порядок при </a:t>
            </a:r>
            <a:r>
              <a:rPr lang="ru-RU" sz="2400" dirty="0" err="1" smtClean="0"/>
              <a:t>проведенні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організовує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чергування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студентів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проведенні</a:t>
            </a:r>
            <a:r>
              <a:rPr lang="ru-RU" sz="2400" dirty="0" smtClean="0"/>
              <a:t> </a:t>
            </a:r>
            <a:r>
              <a:rPr lang="uk-UA" sz="2400" dirty="0" smtClean="0"/>
              <a:t>їх;</a:t>
            </a:r>
            <a:endParaRPr lang="en-US" sz="2400" dirty="0" smtClean="0"/>
          </a:p>
          <a:p>
            <a:pPr lvl="0">
              <a:buNone/>
            </a:pPr>
            <a:r>
              <a:rPr lang="uk-UA" sz="2400" dirty="0" smtClean="0"/>
              <a:t>		- координує роботу студентів в приймальній комісії Університету;</a:t>
            </a:r>
            <a:endParaRPr lang="en-US" sz="2400" dirty="0" smtClean="0"/>
          </a:p>
          <a:p>
            <a:pPr lvl="0">
              <a:buNone/>
            </a:pPr>
            <a:r>
              <a:rPr lang="uk-UA" sz="2400" dirty="0" smtClean="0"/>
              <a:t>		- забезпечення дотримання правил внутрішнього розпорядку з боку студентів.</a:t>
            </a:r>
          </a:p>
          <a:p>
            <a:pPr marL="109728" lvl="0" indent="0">
              <a:buNone/>
            </a:pPr>
            <a:endParaRPr lang="en-US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С</a:t>
            </a:r>
            <a:r>
              <a:rPr lang="ru-RU" sz="3200" dirty="0" err="1" smtClean="0"/>
              <a:t>лужба</a:t>
            </a:r>
            <a:r>
              <a:rPr lang="ru-RU" sz="3200" dirty="0" smtClean="0"/>
              <a:t> </a:t>
            </a:r>
            <a:r>
              <a:rPr lang="ru-RU" sz="3200" dirty="0" err="1" smtClean="0"/>
              <a:t>безпеки</a:t>
            </a:r>
            <a:r>
              <a:rPr lang="ru-RU" sz="3200" dirty="0" smtClean="0"/>
              <a:t> </a:t>
            </a:r>
            <a:r>
              <a:rPr lang="uk-UA" sz="3200" dirty="0" smtClean="0"/>
              <a:t>Студентського парламенту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/>
              <a:t>19.1. Постійно діючим, органом студентського самоврядування факультету є студентська рада факультету, яка формується з числа студентів з відмінною та доброю успішністю за результатами прямих виборів старост курсів, потоків, узгоджених з деканом, терміном на 1 рік і виражає інтереси всіх студентів факультету та виступає від їх </a:t>
            </a:r>
            <a:r>
              <a:rPr lang="uk-UA" sz="2000" smtClean="0"/>
              <a:t>імені.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19.2. Членом </a:t>
            </a:r>
            <a:r>
              <a:rPr lang="uk-UA" sz="2000" dirty="0"/>
              <a:t>Студентської ради може бути кожний студент факультету з відмінною та доброю успішністю, якого обирають на засіданні студентської ради факультету. </a:t>
            </a:r>
            <a:endParaRPr lang="uk-UA" sz="2000" dirty="0" smtClean="0"/>
          </a:p>
          <a:p>
            <a:pPr>
              <a:buNone/>
            </a:pPr>
            <a:endParaRPr lang="uk-UA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Студентська</a:t>
            </a:r>
            <a:r>
              <a:rPr lang="ru-RU" sz="3200" dirty="0" smtClean="0"/>
              <a:t> рада факультету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2800" dirty="0" smtClean="0"/>
              <a:t>19.3</a:t>
            </a:r>
            <a:r>
              <a:rPr lang="uk-UA" sz="2800" dirty="0"/>
              <a:t>. </a:t>
            </a:r>
            <a:r>
              <a:rPr lang="ru-RU" sz="2800" dirty="0"/>
              <a:t>Структура </a:t>
            </a:r>
            <a:r>
              <a:rPr lang="ru-RU" sz="2800" dirty="0" err="1"/>
              <a:t>студентської</a:t>
            </a:r>
            <a:r>
              <a:rPr lang="ru-RU" sz="2800" dirty="0"/>
              <a:t> ради факультету </a:t>
            </a:r>
            <a:r>
              <a:rPr lang="ru-RU" sz="2800" dirty="0" err="1"/>
              <a:t>будується</a:t>
            </a:r>
            <a:r>
              <a:rPr lang="ru-RU" sz="2800" dirty="0"/>
              <a:t> за принципом: </a:t>
            </a:r>
            <a:r>
              <a:rPr lang="ru-RU" sz="2800" dirty="0" err="1"/>
              <a:t>академічна</a:t>
            </a:r>
            <a:r>
              <a:rPr lang="ru-RU" sz="2800" dirty="0"/>
              <a:t> </a:t>
            </a:r>
            <a:r>
              <a:rPr lang="ru-RU" sz="2800" dirty="0" err="1"/>
              <a:t>група</a:t>
            </a:r>
            <a:r>
              <a:rPr lang="ru-RU" sz="2800" dirty="0"/>
              <a:t> - </a:t>
            </a:r>
            <a:r>
              <a:rPr lang="ru-RU" sz="2800" dirty="0" err="1"/>
              <a:t>потік</a:t>
            </a:r>
            <a:r>
              <a:rPr lang="ru-RU" sz="2800" dirty="0"/>
              <a:t> - курс - факультет (на факультетах, де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академічних</a:t>
            </a:r>
            <a:r>
              <a:rPr lang="ru-RU" sz="2800" dirty="0"/>
              <a:t> </a:t>
            </a:r>
            <a:r>
              <a:rPr lang="ru-RU" sz="2800" dirty="0" err="1"/>
              <a:t>груп</a:t>
            </a:r>
            <a:r>
              <a:rPr lang="ru-RU" sz="2800" dirty="0"/>
              <a:t> на одному </a:t>
            </a:r>
            <a:r>
              <a:rPr lang="ru-RU" sz="2800" dirty="0" err="1"/>
              <a:t>курсі</a:t>
            </a:r>
            <a:r>
              <a:rPr lang="ru-RU" sz="2800" dirty="0"/>
              <a:t> </a:t>
            </a:r>
            <a:r>
              <a:rPr lang="ru-RU" sz="2800" dirty="0" err="1"/>
              <a:t>перевищує</a:t>
            </a:r>
            <a:r>
              <a:rPr lang="ru-RU" sz="2800" dirty="0"/>
              <a:t> 12),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академічна</a:t>
            </a:r>
            <a:r>
              <a:rPr lang="ru-RU" sz="2800" dirty="0"/>
              <a:t> </a:t>
            </a:r>
            <a:r>
              <a:rPr lang="ru-RU" sz="2800" dirty="0" err="1"/>
              <a:t>група</a:t>
            </a:r>
            <a:r>
              <a:rPr lang="ru-RU" sz="2800" dirty="0"/>
              <a:t> - курс - факультет (на факультетах, де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академічних</a:t>
            </a:r>
            <a:r>
              <a:rPr lang="ru-RU" sz="2800" dirty="0"/>
              <a:t> </a:t>
            </a:r>
            <a:r>
              <a:rPr lang="ru-RU" sz="2800" dirty="0" err="1"/>
              <a:t>груп</a:t>
            </a:r>
            <a:r>
              <a:rPr lang="ru-RU" sz="2800" dirty="0"/>
              <a:t> на одному </a:t>
            </a:r>
            <a:r>
              <a:rPr lang="ru-RU" sz="2800" dirty="0" err="1"/>
              <a:t>курсі</a:t>
            </a:r>
            <a:r>
              <a:rPr lang="ru-RU" sz="2800" dirty="0"/>
              <a:t> не </a:t>
            </a:r>
            <a:r>
              <a:rPr lang="ru-RU" sz="2800" dirty="0" err="1"/>
              <a:t>перевищує</a:t>
            </a:r>
            <a:r>
              <a:rPr lang="ru-RU" sz="2800" dirty="0"/>
              <a:t> 12).</a:t>
            </a:r>
            <a:r>
              <a:rPr lang="uk-UA" sz="2800" dirty="0"/>
              <a:t> 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uk-UA" sz="2800" dirty="0"/>
              <a:t>19.</a:t>
            </a:r>
            <a:r>
              <a:rPr lang="en-US" sz="2800" dirty="0"/>
              <a:t>4</a:t>
            </a:r>
            <a:r>
              <a:rPr lang="uk-UA" sz="2800" dirty="0"/>
              <a:t>. </a:t>
            </a:r>
            <a:r>
              <a:rPr lang="ru-RU" sz="2800" dirty="0" err="1"/>
              <a:t>Поточна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 </a:t>
            </a:r>
            <a:r>
              <a:rPr lang="ru-RU" sz="2800" dirty="0" err="1"/>
              <a:t>здійснюється</a:t>
            </a:r>
            <a:r>
              <a:rPr lang="ru-RU" sz="2800" dirty="0"/>
              <a:t> через </a:t>
            </a:r>
            <a:r>
              <a:rPr lang="ru-RU" sz="2800" dirty="0" err="1"/>
              <a:t>засідання</a:t>
            </a:r>
            <a:r>
              <a:rPr lang="ru-RU" sz="2800" dirty="0"/>
              <a:t> </a:t>
            </a:r>
            <a:r>
              <a:rPr lang="ru-RU" sz="2800" dirty="0" err="1"/>
              <a:t>студентської</a:t>
            </a:r>
            <a:r>
              <a:rPr lang="ru-RU" sz="2800" dirty="0"/>
              <a:t> ради факультету,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проводяться</a:t>
            </a:r>
            <a:r>
              <a:rPr lang="ru-RU" sz="2800" dirty="0"/>
              <a:t> не </a:t>
            </a:r>
            <a:r>
              <a:rPr lang="ru-RU" sz="2800" dirty="0" err="1"/>
              <a:t>рідше</a:t>
            </a:r>
            <a:r>
              <a:rPr lang="ru-RU" sz="2800" dirty="0"/>
              <a:t> одного разу на </a:t>
            </a:r>
            <a:r>
              <a:rPr lang="ru-RU" sz="2800" dirty="0" err="1"/>
              <a:t>місяць</a:t>
            </a:r>
            <a:r>
              <a:rPr lang="ru-RU" sz="2800" dirty="0"/>
              <a:t> і є </a:t>
            </a:r>
            <a:r>
              <a:rPr lang="ru-RU" sz="2800" dirty="0" err="1"/>
              <a:t>відкритим</a:t>
            </a:r>
            <a:r>
              <a:rPr lang="ru-RU" sz="2800" dirty="0"/>
              <a:t> для </a:t>
            </a:r>
            <a:r>
              <a:rPr lang="ru-RU" sz="2800" dirty="0" err="1"/>
              <a:t>всіх</a:t>
            </a:r>
            <a:r>
              <a:rPr lang="ru-RU" sz="2800" dirty="0"/>
              <a:t> </a:t>
            </a:r>
            <a:r>
              <a:rPr lang="ru-RU" sz="2800" dirty="0" err="1"/>
              <a:t>студентів</a:t>
            </a:r>
            <a:r>
              <a:rPr lang="ru-RU" sz="2800" dirty="0"/>
              <a:t> факультету. </a:t>
            </a:r>
            <a:r>
              <a:rPr lang="ru-RU" sz="2800" dirty="0" err="1"/>
              <a:t>Позачергові</a:t>
            </a:r>
            <a:r>
              <a:rPr lang="ru-RU" sz="2800" dirty="0"/>
              <a:t> </a:t>
            </a:r>
            <a:r>
              <a:rPr lang="ru-RU" sz="2800" dirty="0" err="1"/>
              <a:t>засідання</a:t>
            </a:r>
            <a:r>
              <a:rPr lang="ru-RU" sz="2800" dirty="0"/>
              <a:t> </a:t>
            </a:r>
            <a:r>
              <a:rPr lang="ru-RU" sz="2800" dirty="0" err="1"/>
              <a:t>скликає</a:t>
            </a:r>
            <a:r>
              <a:rPr lang="ru-RU" sz="2800" dirty="0"/>
              <a:t> голова </a:t>
            </a:r>
            <a:r>
              <a:rPr lang="ru-RU" sz="2800" dirty="0" err="1"/>
              <a:t>студентської</a:t>
            </a:r>
            <a:r>
              <a:rPr lang="ru-RU" sz="2800" dirty="0"/>
              <a:t> ради факультету за </a:t>
            </a:r>
            <a:r>
              <a:rPr lang="ru-RU" sz="2800" dirty="0" err="1"/>
              <a:t>власним</a:t>
            </a:r>
            <a:r>
              <a:rPr lang="ru-RU" sz="2800" dirty="0"/>
              <a:t> </a:t>
            </a:r>
            <a:r>
              <a:rPr lang="ru-RU" sz="2800" dirty="0" err="1"/>
              <a:t>рішенням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на </a:t>
            </a:r>
            <a:r>
              <a:rPr lang="ru-RU" sz="2800" dirty="0" err="1"/>
              <a:t>вимогу</a:t>
            </a:r>
            <a:r>
              <a:rPr lang="ru-RU" sz="2800" dirty="0"/>
              <a:t> 1/3 </a:t>
            </a:r>
            <a:r>
              <a:rPr lang="ru-RU" sz="2800" dirty="0" err="1"/>
              <a:t>членів</a:t>
            </a:r>
            <a:r>
              <a:rPr lang="ru-RU" sz="2800" dirty="0"/>
              <a:t> </a:t>
            </a:r>
            <a:r>
              <a:rPr lang="ru-RU" sz="2800" dirty="0" err="1"/>
              <a:t>студентської</a:t>
            </a:r>
            <a:r>
              <a:rPr lang="ru-RU" sz="2800" dirty="0"/>
              <a:t> ради факультету </a:t>
            </a:r>
            <a:r>
              <a:rPr lang="ru-RU" sz="2800" dirty="0" err="1"/>
              <a:t>або</a:t>
            </a:r>
            <a:r>
              <a:rPr lang="ru-RU" sz="2800" dirty="0"/>
              <a:t> на </a:t>
            </a:r>
            <a:r>
              <a:rPr lang="ru-RU" sz="2800" dirty="0" err="1"/>
              <a:t>вимогу</a:t>
            </a:r>
            <a:r>
              <a:rPr lang="ru-RU" sz="2800" dirty="0"/>
              <a:t> декана не </a:t>
            </a:r>
            <a:r>
              <a:rPr lang="ru-RU" sz="2800" dirty="0" err="1"/>
              <a:t>пізніше</a:t>
            </a:r>
            <a:r>
              <a:rPr lang="ru-RU" sz="2800" dirty="0"/>
              <a:t> 5 </a:t>
            </a:r>
            <a:r>
              <a:rPr lang="ru-RU" sz="2800" dirty="0" err="1"/>
              <a:t>днів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моменту </a:t>
            </a:r>
            <a:r>
              <a:rPr lang="ru-RU" sz="2800" dirty="0" err="1"/>
              <a:t>подання</a:t>
            </a:r>
            <a:r>
              <a:rPr lang="ru-RU" sz="2800" dirty="0"/>
              <a:t> </a:t>
            </a:r>
            <a:r>
              <a:rPr lang="ru-RU" sz="2800" dirty="0" err="1"/>
              <a:t>вимоги</a:t>
            </a:r>
            <a:r>
              <a:rPr lang="ru-RU" sz="2800" dirty="0"/>
              <a:t>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err="1" smtClean="0"/>
              <a:t>Студентська</a:t>
            </a:r>
            <a:r>
              <a:rPr lang="ru-RU" sz="4400" dirty="0" smtClean="0"/>
              <a:t> рада факультету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Пётр\Desktop\Documents\Pictures\img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4929222" cy="6674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7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5500726"/>
          </a:xfrm>
        </p:spPr>
        <p:txBody>
          <a:bodyPr>
            <a:normAutofit fontScale="92500" lnSpcReduction="20000"/>
          </a:bodyPr>
          <a:lstStyle/>
          <a:p>
            <a:r>
              <a:rPr lang="uk-UA" sz="2600" dirty="0" smtClean="0"/>
              <a:t>19.5. </a:t>
            </a:r>
            <a:r>
              <a:rPr lang="uk-UA" sz="2400" dirty="0" smtClean="0"/>
              <a:t>Очолює Студентську раду факультету голова Студентської ради факультету, який обирається простою більшістю голосів студентів факультету, таємним голосуванням із числа кандидатур з відмінною та доброю успішністю, запропонованих і обговорених у колективі факультету, або шляхом </a:t>
            </a:r>
            <a:r>
              <a:rPr lang="uk-UA" sz="2400" dirty="0" err="1" smtClean="0"/>
              <a:t>самовисування</a:t>
            </a:r>
            <a:r>
              <a:rPr lang="uk-UA" sz="2400" dirty="0" smtClean="0"/>
              <a:t>, терміном на 1 рік (не більше ніж на 2 терміни). Дострокові вибори можуть відбутися з ініціативи 10% студентів факультету, більшості членів студентської ради факультету, на вимогу виконавчого комітету Студентського парламенту або за рішенням Студентського парламенту (при наявності відповідного обґрунтування причини).</a:t>
            </a:r>
            <a:endParaRPr lang="en-US" sz="2400" dirty="0" smtClean="0"/>
          </a:p>
          <a:p>
            <a:r>
              <a:rPr lang="uk-UA" sz="2400" dirty="0" smtClean="0"/>
              <a:t>          </a:t>
            </a:r>
            <a:r>
              <a:rPr lang="ru-RU" sz="2400" dirty="0" smtClean="0"/>
              <a:t>В </a:t>
            </a:r>
            <a:r>
              <a:rPr lang="ru-RU" sz="2400" dirty="0" err="1" smtClean="0"/>
              <a:t>разі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вибуття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складу </a:t>
            </a:r>
            <a:r>
              <a:rPr lang="ru-RU" sz="2400" dirty="0" err="1" smtClean="0"/>
              <a:t>студенті</a:t>
            </a:r>
            <a:r>
              <a:rPr lang="ru-RU" sz="2400" dirty="0" smtClean="0"/>
              <a:t> </a:t>
            </a:r>
            <a:r>
              <a:rPr lang="uk-UA" sz="2400" dirty="0" smtClean="0"/>
              <a:t>або особистої заяви про відставку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обов'язків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голови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Студентської</a:t>
            </a:r>
            <a:r>
              <a:rPr lang="ru-RU" sz="2400" dirty="0" smtClean="0"/>
              <a:t> ради факультету </a:t>
            </a:r>
            <a:r>
              <a:rPr lang="ru-RU" sz="2400" dirty="0" err="1" smtClean="0"/>
              <a:t>тимчасово</a:t>
            </a:r>
            <a:r>
              <a:rPr lang="ru-RU" sz="2400" dirty="0" smtClean="0"/>
              <a:t> (до </a:t>
            </a:r>
            <a:r>
              <a:rPr lang="ru-RU" sz="2400" dirty="0" err="1" smtClean="0"/>
              <a:t>обрання</a:t>
            </a:r>
            <a:r>
              <a:rPr lang="ru-RU" sz="2400" dirty="0" smtClean="0"/>
              <a:t> нового </a:t>
            </a:r>
            <a:r>
              <a:rPr lang="ru-RU" sz="2400" dirty="0" err="1" smtClean="0"/>
              <a:t>голови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Студентської</a:t>
            </a:r>
            <a:r>
              <a:rPr lang="ru-RU" sz="2400" dirty="0" smtClean="0"/>
              <a:t> ради факультету) </a:t>
            </a:r>
            <a:r>
              <a:rPr lang="ru-RU" sz="2400" dirty="0" err="1" smtClean="0"/>
              <a:t>покладається</a:t>
            </a:r>
            <a:r>
              <a:rPr lang="ru-RU" sz="2400" dirty="0" smtClean="0"/>
              <a:t> на заступника </a:t>
            </a:r>
            <a:r>
              <a:rPr lang="ru-RU" sz="2400" dirty="0" err="1" smtClean="0"/>
              <a:t>голови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Студентської</a:t>
            </a:r>
            <a:r>
              <a:rPr lang="ru-RU" sz="2400" dirty="0" smtClean="0"/>
              <a:t> ради факультету. </a:t>
            </a:r>
            <a:endParaRPr lang="en-US" sz="2400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172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Студентська</a:t>
            </a:r>
            <a:r>
              <a:rPr lang="ru-RU" sz="3200" dirty="0" smtClean="0"/>
              <a:t> рада факультету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20.1. </a:t>
            </a:r>
            <a:r>
              <a:rPr lang="ru-RU" dirty="0" smtClean="0"/>
              <a:t>Староста курсу </a:t>
            </a:r>
            <a:r>
              <a:rPr lang="ru-RU" dirty="0" err="1" smtClean="0"/>
              <a:t>координує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 на </a:t>
            </a:r>
            <a:r>
              <a:rPr lang="ru-RU" dirty="0" err="1" smtClean="0"/>
              <a:t>курсі</a:t>
            </a:r>
            <a:r>
              <a:rPr lang="ru-RU" dirty="0" smtClean="0"/>
              <a:t>, а староста потоку – </a:t>
            </a:r>
            <a:r>
              <a:rPr lang="ru-RU" dirty="0" err="1" smtClean="0"/>
              <a:t>студентів</a:t>
            </a:r>
            <a:r>
              <a:rPr lang="ru-RU" dirty="0" smtClean="0"/>
              <a:t> </a:t>
            </a:r>
            <a:r>
              <a:rPr lang="ru-RU" dirty="0" err="1" smtClean="0"/>
              <a:t>потоку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Староста курсу та староста потоку </a:t>
            </a:r>
            <a:r>
              <a:rPr lang="ru-RU" dirty="0" err="1" smtClean="0"/>
              <a:t>обираються</a:t>
            </a:r>
            <a:r>
              <a:rPr lang="ru-RU" dirty="0" smtClean="0"/>
              <a:t> на </a:t>
            </a:r>
            <a:r>
              <a:rPr lang="ru-RU" dirty="0" err="1" smtClean="0"/>
              <a:t>зборах</a:t>
            </a:r>
            <a:r>
              <a:rPr lang="ru-RU" dirty="0" smtClean="0"/>
              <a:t> </a:t>
            </a:r>
            <a:r>
              <a:rPr lang="ru-RU" dirty="0" err="1" smtClean="0"/>
              <a:t>ст</a:t>
            </a:r>
            <a:r>
              <a:rPr lang="uk-UA" dirty="0" err="1" smtClean="0"/>
              <a:t>удентів</a:t>
            </a:r>
            <a:r>
              <a:rPr lang="ru-RU" dirty="0" smtClean="0"/>
              <a:t> курсу та потоку </a:t>
            </a:r>
            <a:r>
              <a:rPr lang="ru-RU" dirty="0" err="1" smtClean="0"/>
              <a:t>з</a:t>
            </a:r>
            <a:r>
              <a:rPr lang="ru-RU" dirty="0" smtClean="0"/>
              <a:t> числа </a:t>
            </a:r>
            <a:r>
              <a:rPr lang="ru-RU" dirty="0" err="1" smtClean="0"/>
              <a:t>студентів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відмінною</a:t>
            </a:r>
            <a:r>
              <a:rPr lang="ru-RU" dirty="0" smtClean="0"/>
              <a:t> та доброю </a:t>
            </a:r>
            <a:r>
              <a:rPr lang="ru-RU" dirty="0" err="1" smtClean="0"/>
              <a:t>успішністю</a:t>
            </a:r>
            <a:r>
              <a:rPr lang="ru-RU" dirty="0" smtClean="0"/>
              <a:t>, при </a:t>
            </a:r>
            <a:r>
              <a:rPr lang="ru-RU" dirty="0" err="1" smtClean="0"/>
              <a:t>наявності</a:t>
            </a:r>
            <a:r>
              <a:rPr lang="ru-RU" dirty="0" smtClean="0"/>
              <a:t> не </a:t>
            </a:r>
            <a:r>
              <a:rPr lang="ru-RU" dirty="0" err="1" smtClean="0"/>
              <a:t>менше</a:t>
            </a:r>
            <a:r>
              <a:rPr lang="ru-RU" dirty="0" smtClean="0"/>
              <a:t> 2/3 </a:t>
            </a:r>
            <a:r>
              <a:rPr lang="ru-RU" dirty="0" err="1" smtClean="0"/>
              <a:t>ст</a:t>
            </a:r>
            <a:r>
              <a:rPr lang="uk-UA" dirty="0" err="1" smtClean="0"/>
              <a:t>удентів</a:t>
            </a:r>
            <a:r>
              <a:rPr lang="ru-RU" dirty="0" smtClean="0"/>
              <a:t>, простою </a:t>
            </a:r>
            <a:r>
              <a:rPr lang="ru-RU" dirty="0" err="1" smtClean="0"/>
              <a:t>більшістю</a:t>
            </a:r>
            <a:r>
              <a:rPr lang="ru-RU" dirty="0" smtClean="0"/>
              <a:t> </a:t>
            </a:r>
            <a:r>
              <a:rPr lang="ru-RU" dirty="0" err="1" smtClean="0"/>
              <a:t>голосів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узгоджується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деканом.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Староста курсу та потоку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20.2. </a:t>
            </a:r>
            <a:r>
              <a:rPr lang="ru-RU" dirty="0"/>
              <a:t>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курсі</a:t>
            </a:r>
            <a:r>
              <a:rPr lang="ru-RU" dirty="0"/>
              <a:t> </a:t>
            </a:r>
            <a:r>
              <a:rPr lang="uk-UA" dirty="0" err="1"/>
              <a:t>в.о</a:t>
            </a:r>
            <a:r>
              <a:rPr lang="uk-UA" dirty="0"/>
              <a:t>. </a:t>
            </a:r>
            <a:r>
              <a:rPr lang="ru-RU" dirty="0"/>
              <a:t>старост</a:t>
            </a:r>
            <a:r>
              <a:rPr lang="uk-UA" dirty="0"/>
              <a:t>и курсу та потоку призначається</a:t>
            </a:r>
            <a:r>
              <a:rPr lang="ru-RU" dirty="0"/>
              <a:t> </a:t>
            </a:r>
            <a:r>
              <a:rPr lang="ru-RU" dirty="0" err="1"/>
              <a:t>Студентською</a:t>
            </a:r>
            <a:r>
              <a:rPr lang="ru-RU" dirty="0"/>
              <a:t> радою факультету на </a:t>
            </a:r>
            <a:r>
              <a:rPr lang="ru-RU" dirty="0" err="1"/>
              <a:t>випробний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2 </a:t>
            </a:r>
            <a:r>
              <a:rPr lang="ru-RU" dirty="0" err="1"/>
              <a:t>місяці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випробного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uk-UA" dirty="0" err="1"/>
              <a:t>в.о</a:t>
            </a:r>
            <a:r>
              <a:rPr lang="uk-UA" dirty="0"/>
              <a:t>. </a:t>
            </a:r>
            <a:r>
              <a:rPr lang="ru-RU" dirty="0"/>
              <a:t>старост</a:t>
            </a:r>
            <a:r>
              <a:rPr lang="uk-UA" dirty="0"/>
              <a:t>и курсу та потоку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переобраний</a:t>
            </a:r>
            <a:r>
              <a:rPr lang="ru-RU" dirty="0"/>
              <a:t> студентами </a:t>
            </a:r>
            <a:r>
              <a:rPr lang="uk-UA" dirty="0"/>
              <a:t>курсу та потоку,</a:t>
            </a:r>
            <a:r>
              <a:rPr lang="ru-RU" dirty="0"/>
              <a:t> декан</a:t>
            </a:r>
            <a:r>
              <a:rPr lang="uk-UA" dirty="0"/>
              <a:t>ом або його заступниками</a:t>
            </a:r>
            <a:r>
              <a:rPr lang="ru-RU" dirty="0"/>
              <a:t>. По </a:t>
            </a:r>
            <a:r>
              <a:rPr lang="ru-RU" dirty="0" err="1"/>
              <a:t>завершенню</a:t>
            </a:r>
            <a:r>
              <a:rPr lang="ru-RU" dirty="0"/>
              <a:t> </a:t>
            </a:r>
            <a:r>
              <a:rPr lang="ru-RU" dirty="0" err="1"/>
              <a:t>випробного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uk-UA" dirty="0" err="1"/>
              <a:t>в.о</a:t>
            </a:r>
            <a:r>
              <a:rPr lang="uk-UA" dirty="0"/>
              <a:t>. </a:t>
            </a:r>
            <a:r>
              <a:rPr lang="ru-RU" dirty="0"/>
              <a:t>старост</a:t>
            </a:r>
            <a:r>
              <a:rPr lang="uk-UA" dirty="0"/>
              <a:t>и курсу та потоку</a:t>
            </a:r>
            <a:r>
              <a:rPr lang="ru-RU" dirty="0"/>
              <a:t> </a:t>
            </a:r>
            <a:r>
              <a:rPr lang="ru-RU" dirty="0" err="1"/>
              <a:t>обирається</a:t>
            </a:r>
            <a:r>
              <a:rPr lang="ru-RU" dirty="0"/>
              <a:t> студентами </a:t>
            </a:r>
            <a:r>
              <a:rPr lang="uk-UA" dirty="0"/>
              <a:t>курсу та потоку</a:t>
            </a:r>
            <a:r>
              <a:rPr lang="ru-RU" dirty="0"/>
              <a:t> шляхом </a:t>
            </a:r>
            <a:r>
              <a:rPr lang="uk-UA" dirty="0"/>
              <a:t>прямого таємного голосування</a:t>
            </a:r>
            <a:r>
              <a:rPr lang="ru-RU" dirty="0"/>
              <a:t>. </a:t>
            </a:r>
            <a:r>
              <a:rPr lang="ru-RU" dirty="0" err="1"/>
              <a:t>Збори</a:t>
            </a:r>
            <a:r>
              <a:rPr lang="ru-RU" dirty="0"/>
              <a:t> </a:t>
            </a:r>
            <a:r>
              <a:rPr lang="uk-UA" dirty="0"/>
              <a:t>курсу або потоку</a:t>
            </a:r>
            <a:r>
              <a:rPr lang="ru-RU" dirty="0"/>
              <a:t> є </a:t>
            </a:r>
            <a:r>
              <a:rPr lang="ru-RU" dirty="0" err="1"/>
              <a:t>правомочними</a:t>
            </a:r>
            <a:r>
              <a:rPr lang="ru-RU" dirty="0"/>
              <a:t> за </a:t>
            </a:r>
            <a:r>
              <a:rPr lang="ru-RU" dirty="0" err="1"/>
              <a:t>наявності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2/3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uk-UA" dirty="0"/>
              <a:t>курсу або потоку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Староста курсу та потоку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21.1. </a:t>
            </a:r>
            <a:r>
              <a:rPr lang="uk-UA" dirty="0" smtClean="0"/>
              <a:t>Староста академічної групи (далі староста групи) здійснює координацію самоврядування студентів на рівні академічної групи і представляє інтереси студентів групи в деканаті факультету, на курсових старостатах та кафедрах. Староста групи підпорядковується старості курсу (потоку), декану та деканату.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Староста </a:t>
            </a:r>
            <a:r>
              <a:rPr lang="ru-RU" sz="3200" dirty="0" err="1" smtClean="0"/>
              <a:t>академічної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групи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21.2. </a:t>
            </a:r>
            <a:r>
              <a:rPr lang="ru-RU" dirty="0"/>
              <a:t>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курсі</a:t>
            </a:r>
            <a:r>
              <a:rPr lang="ru-RU" dirty="0"/>
              <a:t> </a:t>
            </a:r>
            <a:r>
              <a:rPr lang="ru-RU" dirty="0" err="1"/>
              <a:t>в.о</a:t>
            </a:r>
            <a:r>
              <a:rPr lang="ru-RU" dirty="0"/>
              <a:t>. старости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призначається</a:t>
            </a:r>
            <a:r>
              <a:rPr lang="ru-RU" dirty="0"/>
              <a:t> </a:t>
            </a:r>
            <a:r>
              <a:rPr lang="ru-RU" dirty="0" err="1"/>
              <a:t>Студентською</a:t>
            </a:r>
            <a:r>
              <a:rPr lang="ru-RU" dirty="0"/>
              <a:t> радою факультету на </a:t>
            </a:r>
            <a:r>
              <a:rPr lang="ru-RU" dirty="0" err="1"/>
              <a:t>випробний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2 </a:t>
            </a:r>
            <a:r>
              <a:rPr lang="ru-RU" dirty="0" err="1"/>
              <a:t>місяці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випробного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в.о</a:t>
            </a:r>
            <a:r>
              <a:rPr lang="ru-RU" dirty="0"/>
              <a:t>. старости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переобраний</a:t>
            </a:r>
            <a:r>
              <a:rPr lang="ru-RU" dirty="0"/>
              <a:t> студентами </a:t>
            </a:r>
            <a:r>
              <a:rPr lang="ru-RU" dirty="0" err="1"/>
              <a:t>групи</a:t>
            </a:r>
            <a:r>
              <a:rPr lang="ru-RU" dirty="0"/>
              <a:t>, деканом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заступниками. По </a:t>
            </a:r>
            <a:r>
              <a:rPr lang="ru-RU" dirty="0" err="1"/>
              <a:t>завершенню</a:t>
            </a:r>
            <a:r>
              <a:rPr lang="ru-RU" dirty="0"/>
              <a:t> </a:t>
            </a:r>
            <a:r>
              <a:rPr lang="ru-RU" dirty="0" err="1"/>
              <a:t>випробного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в.о</a:t>
            </a:r>
            <a:r>
              <a:rPr lang="ru-RU" dirty="0"/>
              <a:t>. старости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обирається</a:t>
            </a:r>
            <a:r>
              <a:rPr lang="ru-RU" dirty="0"/>
              <a:t> студентами </a:t>
            </a:r>
            <a:r>
              <a:rPr lang="ru-RU" dirty="0" err="1"/>
              <a:t>групи</a:t>
            </a:r>
            <a:r>
              <a:rPr lang="ru-RU" dirty="0"/>
              <a:t> шляхом прямого </a:t>
            </a:r>
            <a:r>
              <a:rPr lang="ru-RU" dirty="0" err="1"/>
              <a:t>таємного</a:t>
            </a:r>
            <a:r>
              <a:rPr lang="ru-RU" dirty="0"/>
              <a:t> </a:t>
            </a:r>
            <a:r>
              <a:rPr lang="ru-RU" dirty="0" err="1"/>
              <a:t>голосування</a:t>
            </a:r>
            <a:r>
              <a:rPr lang="ru-RU" dirty="0"/>
              <a:t>. </a:t>
            </a:r>
            <a:r>
              <a:rPr lang="ru-RU" dirty="0" err="1"/>
              <a:t>Збори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є </a:t>
            </a:r>
            <a:r>
              <a:rPr lang="ru-RU" dirty="0" err="1"/>
              <a:t>правомочними</a:t>
            </a:r>
            <a:r>
              <a:rPr lang="ru-RU" dirty="0"/>
              <a:t> за </a:t>
            </a:r>
            <a:r>
              <a:rPr lang="ru-RU" dirty="0" err="1"/>
              <a:t>наявності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2/3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академічної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</a:t>
            </a:r>
            <a:endParaRPr lang="ru-RU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Староста </a:t>
            </a:r>
            <a:r>
              <a:rPr lang="ru-RU" sz="3200" dirty="0" err="1" smtClean="0"/>
              <a:t>академічної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групи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2900" dirty="0" smtClean="0"/>
              <a:t>22</a:t>
            </a:r>
            <a:r>
              <a:rPr lang="ru-RU" sz="2900" dirty="0" smtClean="0"/>
              <a:t>.1. </a:t>
            </a:r>
            <a:r>
              <a:rPr lang="ru-RU" sz="2900" dirty="0" err="1" smtClean="0"/>
              <a:t>Студентська</a:t>
            </a:r>
            <a:r>
              <a:rPr lang="ru-RU" sz="2900" dirty="0" smtClean="0"/>
              <a:t> рада </a:t>
            </a:r>
            <a:r>
              <a:rPr lang="ru-RU" sz="2900" dirty="0" err="1" smtClean="0"/>
              <a:t>гуртожитку</a:t>
            </a:r>
            <a:r>
              <a:rPr lang="ru-RU" sz="2900" dirty="0" smtClean="0"/>
              <a:t> </a:t>
            </a:r>
            <a:r>
              <a:rPr lang="ru-RU" sz="2900" dirty="0" err="1" smtClean="0"/>
              <a:t>є</a:t>
            </a:r>
            <a:r>
              <a:rPr lang="ru-RU" sz="2900" dirty="0" smtClean="0"/>
              <a:t> органом </a:t>
            </a:r>
            <a:r>
              <a:rPr lang="ru-RU" sz="2900" dirty="0" err="1" smtClean="0"/>
              <a:t>самоврядування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студентів</a:t>
            </a:r>
            <a:r>
              <a:rPr lang="ru-RU" sz="2900" dirty="0" smtClean="0"/>
              <a:t>, </a:t>
            </a:r>
            <a:r>
              <a:rPr lang="ru-RU" sz="2900" dirty="0" err="1" smtClean="0"/>
              <a:t>які</a:t>
            </a:r>
            <a:r>
              <a:rPr lang="ru-RU" sz="2900" dirty="0" smtClean="0"/>
              <a:t> </a:t>
            </a:r>
            <a:r>
              <a:rPr lang="ru-RU" sz="2900" dirty="0" err="1" smtClean="0"/>
              <a:t>мешкають</a:t>
            </a:r>
            <a:r>
              <a:rPr lang="ru-RU" sz="2900" dirty="0" smtClean="0"/>
              <a:t> в </a:t>
            </a:r>
            <a:r>
              <a:rPr lang="ru-RU" sz="2900" dirty="0" err="1" smtClean="0"/>
              <a:t>гуртожитку</a:t>
            </a:r>
            <a:r>
              <a:rPr lang="ru-RU" sz="2900" dirty="0" smtClean="0"/>
              <a:t>, </a:t>
            </a:r>
            <a:r>
              <a:rPr lang="ru-RU" sz="2900" dirty="0" err="1" smtClean="0"/>
              <a:t>що</a:t>
            </a:r>
            <a:r>
              <a:rPr lang="ru-RU" sz="2900" dirty="0" smtClean="0"/>
              <a:t> </a:t>
            </a:r>
            <a:r>
              <a:rPr lang="ru-RU" sz="2900" dirty="0" err="1" smtClean="0"/>
              <a:t>виконує</a:t>
            </a:r>
            <a:r>
              <a:rPr lang="ru-RU" sz="2900" dirty="0" smtClean="0"/>
              <a:t> </a:t>
            </a:r>
            <a:r>
              <a:rPr lang="ru-RU" sz="2900" dirty="0" err="1" smtClean="0"/>
              <a:t>функції</a:t>
            </a:r>
            <a:r>
              <a:rPr lang="ru-RU" sz="2900" dirty="0" smtClean="0"/>
              <a:t> </a:t>
            </a:r>
            <a:r>
              <a:rPr lang="ru-RU" sz="2900" dirty="0" err="1" smtClean="0"/>
              <a:t>забезпечення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захисту</a:t>
            </a:r>
            <a:r>
              <a:rPr lang="ru-RU" sz="2900" dirty="0" smtClean="0"/>
              <a:t> прав та конторою за </a:t>
            </a:r>
            <a:r>
              <a:rPr lang="ru-RU" sz="2900" dirty="0" err="1" smtClean="0"/>
              <a:t>виконанням</a:t>
            </a:r>
            <a:r>
              <a:rPr lang="ru-RU" sz="2900" dirty="0" smtClean="0"/>
              <a:t> </a:t>
            </a:r>
            <a:r>
              <a:rPr lang="ru-RU" sz="2900" dirty="0" err="1" smtClean="0"/>
              <a:t>обов’язків</a:t>
            </a:r>
            <a:r>
              <a:rPr lang="ru-RU" sz="2900" dirty="0" smtClean="0"/>
              <a:t> </a:t>
            </a:r>
            <a:r>
              <a:rPr lang="ru-RU" sz="2900" dirty="0" err="1" smtClean="0"/>
              <a:t>мешканців</a:t>
            </a:r>
            <a:r>
              <a:rPr lang="ru-RU" sz="2900" dirty="0" smtClean="0"/>
              <a:t> </a:t>
            </a:r>
            <a:r>
              <a:rPr lang="ru-RU" sz="2900" dirty="0" err="1" smtClean="0"/>
              <a:t>гуртожитку</a:t>
            </a:r>
            <a:r>
              <a:rPr lang="ru-RU" sz="2900" dirty="0" smtClean="0"/>
              <a:t>, </a:t>
            </a:r>
            <a:r>
              <a:rPr lang="ru-RU" sz="2900" dirty="0" err="1" smtClean="0"/>
              <a:t>визначених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нормативними</a:t>
            </a:r>
            <a:r>
              <a:rPr lang="ru-RU" sz="2900" dirty="0" smtClean="0"/>
              <a:t> документами, </a:t>
            </a:r>
            <a:r>
              <a:rPr lang="ru-RU" sz="2900" dirty="0" err="1" smtClean="0"/>
              <a:t>залучає</a:t>
            </a:r>
            <a:r>
              <a:rPr lang="ru-RU" sz="2900" dirty="0" smtClean="0"/>
              <a:t> </a:t>
            </a:r>
            <a:r>
              <a:rPr lang="ru-RU" sz="2900" dirty="0" err="1" smtClean="0"/>
              <a:t>студентів</a:t>
            </a:r>
            <a:r>
              <a:rPr lang="ru-RU" sz="2900" dirty="0" smtClean="0"/>
              <a:t> до </a:t>
            </a:r>
            <a:r>
              <a:rPr lang="ru-RU" sz="2900" dirty="0" err="1" smtClean="0"/>
              <a:t>заходів</a:t>
            </a:r>
            <a:r>
              <a:rPr lang="ru-RU" sz="2900" dirty="0" smtClean="0"/>
              <a:t>, </a:t>
            </a:r>
            <a:r>
              <a:rPr lang="ru-RU" sz="2900" dirty="0" err="1" smtClean="0"/>
              <a:t>спрямованих</a:t>
            </a:r>
            <a:r>
              <a:rPr lang="ru-RU" sz="2900" dirty="0" smtClean="0"/>
              <a:t> на </a:t>
            </a:r>
            <a:r>
              <a:rPr lang="ru-RU" sz="2900" dirty="0" err="1" smtClean="0"/>
              <a:t>виховну</a:t>
            </a:r>
            <a:r>
              <a:rPr lang="ru-RU" sz="2900" dirty="0" smtClean="0"/>
              <a:t>, </a:t>
            </a:r>
            <a:r>
              <a:rPr lang="ru-RU" sz="2900" dirty="0" err="1" smtClean="0"/>
              <a:t>культурно-масову</a:t>
            </a:r>
            <a:r>
              <a:rPr lang="ru-RU" sz="2900" dirty="0" smtClean="0"/>
              <a:t>, </a:t>
            </a:r>
            <a:r>
              <a:rPr lang="ru-RU" sz="2900" dirty="0" err="1" smtClean="0"/>
              <a:t>спортивну</a:t>
            </a:r>
            <a:r>
              <a:rPr lang="ru-RU" sz="2900" dirty="0" smtClean="0"/>
              <a:t> роботу, </a:t>
            </a:r>
            <a:r>
              <a:rPr lang="ru-RU" sz="2900" dirty="0" err="1" smtClean="0"/>
              <a:t>охорону</a:t>
            </a:r>
            <a:r>
              <a:rPr lang="ru-RU" sz="2900" dirty="0" smtClean="0"/>
              <a:t> </a:t>
            </a:r>
            <a:r>
              <a:rPr lang="ru-RU" sz="2900" dirty="0" err="1" smtClean="0"/>
              <a:t>громадського</a:t>
            </a:r>
            <a:r>
              <a:rPr lang="ru-RU" sz="2900" dirty="0" smtClean="0"/>
              <a:t> порядку, </a:t>
            </a:r>
            <a:r>
              <a:rPr lang="ru-RU" sz="2900" dirty="0" err="1" smtClean="0"/>
              <a:t>поліпшення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соціально-побутових</a:t>
            </a:r>
            <a:r>
              <a:rPr lang="ru-RU" sz="2900" dirty="0" smtClean="0"/>
              <a:t> умов </a:t>
            </a:r>
            <a:r>
              <a:rPr lang="ru-RU" sz="2900" dirty="0" err="1" smtClean="0"/>
              <a:t>проживання</a:t>
            </a:r>
            <a:r>
              <a:rPr lang="ru-RU" sz="2900" dirty="0" smtClean="0"/>
              <a:t>.</a:t>
            </a:r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uk-UA" sz="2900" dirty="0" smtClean="0"/>
              <a:t>22</a:t>
            </a:r>
            <a:r>
              <a:rPr lang="ru-RU" sz="2900" dirty="0" smtClean="0"/>
              <a:t>.2. </a:t>
            </a:r>
            <a:r>
              <a:rPr lang="ru-RU" sz="2900" dirty="0" err="1" smtClean="0"/>
              <a:t>Студентська</a:t>
            </a:r>
            <a:r>
              <a:rPr lang="ru-RU" sz="2900" dirty="0" smtClean="0"/>
              <a:t> рада </a:t>
            </a:r>
            <a:r>
              <a:rPr lang="ru-RU" sz="2900" dirty="0" err="1" smtClean="0"/>
              <a:t>гуртожитку</a:t>
            </a:r>
            <a:r>
              <a:rPr lang="ru-RU" sz="2900" dirty="0" smtClean="0"/>
              <a:t> </a:t>
            </a:r>
            <a:r>
              <a:rPr lang="uk-UA" sz="2900" dirty="0" smtClean="0"/>
              <a:t>включає в себе: Голову студентської ради гуртожитку, старост поверхів та студентів-активістів. </a:t>
            </a:r>
            <a:r>
              <a:rPr lang="ru-RU" sz="2900" dirty="0" err="1" smtClean="0"/>
              <a:t>Вибори</a:t>
            </a:r>
            <a:r>
              <a:rPr lang="ru-RU" sz="2900" dirty="0" smtClean="0"/>
              <a:t> </a:t>
            </a:r>
            <a:r>
              <a:rPr lang="uk-UA" sz="2900" dirty="0" smtClean="0"/>
              <a:t>Голови студентської ради гуртожитку </a:t>
            </a:r>
            <a:r>
              <a:rPr lang="ru-RU" sz="2900" dirty="0" err="1" smtClean="0"/>
              <a:t>організовує</a:t>
            </a:r>
            <a:r>
              <a:rPr lang="ru-RU" sz="2900" dirty="0" smtClean="0"/>
              <a:t> і </a:t>
            </a:r>
            <a:r>
              <a:rPr lang="ru-RU" sz="2900" dirty="0" err="1" smtClean="0"/>
              <a:t>контролює</a:t>
            </a:r>
            <a:r>
              <a:rPr lang="ru-RU" sz="2900" dirty="0" smtClean="0"/>
              <a:t> </a:t>
            </a:r>
            <a:r>
              <a:rPr lang="ru-RU" sz="2900" dirty="0" err="1" smtClean="0"/>
              <a:t>Студентська</a:t>
            </a:r>
            <a:r>
              <a:rPr lang="ru-RU" sz="2900" dirty="0" smtClean="0"/>
              <a:t> рада </a:t>
            </a:r>
            <a:r>
              <a:rPr lang="ru-RU" sz="2900" dirty="0" err="1" smtClean="0"/>
              <a:t>гуртожитку</a:t>
            </a:r>
            <a:r>
              <a:rPr lang="ru-RU" sz="2900" dirty="0" smtClean="0"/>
              <a:t> разом з </a:t>
            </a:r>
            <a:r>
              <a:rPr lang="ru-RU" sz="2900" dirty="0" err="1" smtClean="0"/>
              <a:t>Виконавчим</a:t>
            </a:r>
            <a:r>
              <a:rPr lang="ru-RU" sz="2900" dirty="0" smtClean="0"/>
              <a:t> </a:t>
            </a:r>
            <a:r>
              <a:rPr lang="ru-RU" sz="2900" dirty="0" err="1" smtClean="0"/>
              <a:t>комітетом</a:t>
            </a:r>
            <a:r>
              <a:rPr lang="ru-RU" sz="2900" dirty="0" smtClean="0"/>
              <a:t> </a:t>
            </a:r>
            <a:r>
              <a:rPr lang="ru-RU" sz="2900" dirty="0" err="1" smtClean="0"/>
              <a:t>Студентського</a:t>
            </a:r>
            <a:r>
              <a:rPr lang="ru-RU" sz="2900" dirty="0" smtClean="0"/>
              <a:t> парламенту. 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/>
              <a:t>Студентська</a:t>
            </a:r>
            <a:r>
              <a:rPr lang="ru-RU" sz="3600" dirty="0" smtClean="0"/>
              <a:t> рада </a:t>
            </a:r>
            <a:r>
              <a:rPr lang="ru-RU" sz="3600" dirty="0" err="1" smtClean="0"/>
              <a:t>гуртожитку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22.4. Очолює та несе відповідальність за роботу Студентської ради гуртожитку голова Студентської ради гуртожитку, який обирається мешканцями гуртожитку таємним голосуванням із числа кандидатур з відмінною та доброю успішністю, запропонованих і обговорених у колективі мешканців, або шляхом </a:t>
            </a:r>
            <a:r>
              <a:rPr lang="uk-UA" dirty="0" err="1" smtClean="0"/>
              <a:t>самовисування</a:t>
            </a:r>
            <a:r>
              <a:rPr lang="uk-UA" dirty="0" smtClean="0"/>
              <a:t>., простою більшістю голосів, терміном на 1 рік (не більше ніж на 2 терміни).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22.7. Староста поверху обирається мешканцями поверху таємним голосуванням із числа кандидатур з відмінною та доброю успішністю, запропонованих і обговорених у колективі мешканців, або шляхом </a:t>
            </a:r>
            <a:r>
              <a:rPr lang="uk-UA" dirty="0" err="1" smtClean="0"/>
              <a:t>самовисування</a:t>
            </a:r>
            <a:r>
              <a:rPr lang="uk-UA" dirty="0" smtClean="0"/>
              <a:t>., простою більшістю голосів та затверджується на засіданні Студентської ради гуртожитку.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Студентська</a:t>
            </a:r>
            <a:r>
              <a:rPr lang="ru-RU" sz="3200" dirty="0" smtClean="0"/>
              <a:t> рада </a:t>
            </a:r>
            <a:r>
              <a:rPr lang="ru-RU" sz="3200" dirty="0" err="1" smtClean="0"/>
              <a:t>гуртожитку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23</a:t>
            </a:r>
            <a:r>
              <a:rPr lang="ru-RU" sz="2000" dirty="0" smtClean="0"/>
              <a:t>.1.  </a:t>
            </a:r>
            <a:r>
              <a:rPr lang="ru-RU" sz="2000" dirty="0" err="1" smtClean="0"/>
              <a:t>Студентські</a:t>
            </a:r>
            <a:r>
              <a:rPr lang="ru-RU" sz="2000" dirty="0" smtClean="0"/>
              <a:t> ради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право:</a:t>
            </a: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	- </a:t>
            </a:r>
            <a:r>
              <a:rPr lang="ru-RU" sz="2000" dirty="0" err="1" smtClean="0"/>
              <a:t>отримувати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керівництва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консультативну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підтримку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інформацію</a:t>
            </a:r>
            <a:r>
              <a:rPr lang="ru-RU" sz="2000" dirty="0" smtClean="0"/>
              <a:t>, </a:t>
            </a:r>
            <a:r>
              <a:rPr lang="ru-RU" sz="2000" dirty="0" err="1" smtClean="0"/>
              <a:t>необхідну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завдань</a:t>
            </a:r>
            <a:r>
              <a:rPr lang="ru-RU" sz="2000" dirty="0" smtClean="0"/>
              <a:t>;</a:t>
            </a:r>
          </a:p>
          <a:p>
            <a:pPr lvl="0">
              <a:buNone/>
            </a:pPr>
            <a:r>
              <a:rPr lang="ru-RU" sz="2000" dirty="0" smtClean="0"/>
              <a:t>   - </a:t>
            </a:r>
            <a:r>
              <a:rPr lang="ru-RU" sz="2000" dirty="0" err="1" smtClean="0"/>
              <a:t>звертатися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пропозиціями</a:t>
            </a:r>
            <a:r>
              <a:rPr lang="ru-RU" sz="2000" dirty="0" smtClean="0"/>
              <a:t>, </a:t>
            </a:r>
            <a:r>
              <a:rPr lang="ru-RU" sz="2000" dirty="0" err="1" smtClean="0"/>
              <a:t>заявами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клопотаннями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керівництва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органів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стосовно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питань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належать до кола </a:t>
            </a:r>
            <a:r>
              <a:rPr lang="ru-RU" sz="2000" dirty="0" err="1" smtClean="0"/>
              <a:t>повноважень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органу, та </a:t>
            </a:r>
            <a:r>
              <a:rPr lang="ru-RU" sz="2000" dirty="0" err="1" smtClean="0"/>
              <a:t>отримувати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відповіді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порушених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питань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	- </a:t>
            </a:r>
            <a:r>
              <a:rPr lang="uk-UA" sz="2000" dirty="0" smtClean="0"/>
              <a:t>затверджувати рішення про переведення з контракту на бюджет та з бюджету на контракт.</a:t>
            </a:r>
            <a:endParaRPr lang="en-US" sz="2000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Права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обов’язки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органів</a:t>
            </a:r>
            <a:r>
              <a:rPr lang="ru-RU" sz="3200" dirty="0" smtClean="0"/>
              <a:t>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самоврядування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>
              <a:buNone/>
            </a:pPr>
            <a:r>
              <a:rPr lang="ru-RU" dirty="0" smtClean="0"/>
              <a:t>		- </a:t>
            </a:r>
            <a:r>
              <a:rPr lang="ru-RU" dirty="0" err="1" smtClean="0"/>
              <a:t>погоджувати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відрахування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навчаються</a:t>
            </a:r>
            <a:r>
              <a:rPr lang="ru-RU" dirty="0" smtClean="0"/>
              <a:t> в </a:t>
            </a:r>
            <a:r>
              <a:rPr lang="ru-RU" dirty="0" err="1" smtClean="0"/>
              <a:t>університеті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поновлення</a:t>
            </a:r>
            <a:r>
              <a:rPr lang="ru-RU" dirty="0" smtClean="0"/>
              <a:t> на </a:t>
            </a:r>
            <a:r>
              <a:rPr lang="ru-RU" dirty="0" err="1" smtClean="0"/>
              <a:t>навчання</a:t>
            </a:r>
            <a:r>
              <a:rPr lang="ru-RU" dirty="0" smtClean="0"/>
              <a:t>;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посаду заступника декана факультету, заступника </a:t>
            </a:r>
            <a:r>
              <a:rPr lang="ru-RU" dirty="0" err="1" smtClean="0"/>
              <a:t>керівника</a:t>
            </a:r>
            <a:r>
              <a:rPr lang="ru-RU" dirty="0" smtClean="0"/>
              <a:t> </a:t>
            </a:r>
            <a:r>
              <a:rPr lang="ru-RU" dirty="0" err="1" smtClean="0"/>
              <a:t>вищого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закладу; </a:t>
            </a:r>
            <a:r>
              <a:rPr lang="ru-RU" dirty="0" err="1" smtClean="0"/>
              <a:t>поселення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навчаються</a:t>
            </a:r>
            <a:r>
              <a:rPr lang="ru-RU" dirty="0" smtClean="0"/>
              <a:t> в </a:t>
            </a:r>
            <a:r>
              <a:rPr lang="ru-RU" dirty="0" err="1" smtClean="0"/>
              <a:t>університеті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гуртожиток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виселення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гуртожитку</a:t>
            </a:r>
            <a:r>
              <a:rPr lang="ru-RU" dirty="0" smtClean="0"/>
              <a:t>; </a:t>
            </a:r>
            <a:r>
              <a:rPr lang="ru-RU" dirty="0" err="1" smtClean="0"/>
              <a:t>затвердження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студентських</a:t>
            </a:r>
            <a:r>
              <a:rPr lang="ru-RU" dirty="0" smtClean="0"/>
              <a:t> </a:t>
            </a:r>
            <a:r>
              <a:rPr lang="ru-RU" dirty="0" err="1" smtClean="0"/>
              <a:t>гуртожитків</a:t>
            </a:r>
            <a:r>
              <a:rPr lang="ru-RU" dirty="0" smtClean="0"/>
              <a:t> для </a:t>
            </a:r>
            <a:r>
              <a:rPr lang="ru-RU" dirty="0" err="1" smtClean="0"/>
              <a:t>проживання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навчаються</a:t>
            </a:r>
            <a:r>
              <a:rPr lang="ru-RU" dirty="0" smtClean="0"/>
              <a:t> в </a:t>
            </a:r>
            <a:r>
              <a:rPr lang="ru-RU" dirty="0" err="1" smtClean="0"/>
              <a:t>університеті</a:t>
            </a:r>
            <a:r>
              <a:rPr lang="ru-RU" dirty="0" smtClean="0"/>
              <a:t>.</a:t>
            </a:r>
          </a:p>
          <a:p>
            <a:pPr lvl="0">
              <a:buFontTx/>
              <a:buChar char="-"/>
            </a:pPr>
            <a:endParaRPr lang="ru-RU" dirty="0" smtClean="0"/>
          </a:p>
          <a:p>
            <a:pPr lvl="0">
              <a:buNone/>
            </a:pPr>
            <a:r>
              <a:rPr lang="uk-UA" dirty="0" smtClean="0"/>
              <a:t>23</a:t>
            </a:r>
            <a:r>
              <a:rPr lang="ru-RU" dirty="0" smtClean="0"/>
              <a:t>.2. 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студентського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</a:t>
            </a:r>
            <a:r>
              <a:rPr lang="ru-RU" dirty="0" err="1" smtClean="0"/>
              <a:t>зобов’язані</a:t>
            </a:r>
            <a:r>
              <a:rPr lang="ru-RU" dirty="0" smtClean="0"/>
              <a:t>:</a:t>
            </a:r>
          </a:p>
          <a:p>
            <a:pPr lvl="0">
              <a:buNone/>
            </a:pPr>
            <a:r>
              <a:rPr lang="ru-RU" dirty="0" smtClean="0"/>
              <a:t>		- </a:t>
            </a:r>
            <a:r>
              <a:rPr lang="ru-RU" dirty="0" err="1" smtClean="0"/>
              <a:t>забезпечувати</a:t>
            </a:r>
            <a:r>
              <a:rPr lang="ru-RU" dirty="0" smtClean="0"/>
              <a:t> </a:t>
            </a:r>
            <a:r>
              <a:rPr lang="ru-RU" dirty="0" err="1" smtClean="0"/>
              <a:t>дотримання</a:t>
            </a:r>
            <a:r>
              <a:rPr lang="ru-RU" dirty="0" smtClean="0"/>
              <a:t> прав та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, </a:t>
            </a:r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 smtClean="0"/>
              <a:t>виконанню</a:t>
            </a:r>
            <a:r>
              <a:rPr lang="ru-RU" dirty="0" smtClean="0"/>
              <a:t> студентами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обов’язків</a:t>
            </a:r>
            <a:r>
              <a:rPr lang="ru-RU" dirty="0" smtClean="0"/>
              <a:t>;</a:t>
            </a:r>
            <a:endParaRPr lang="en-US" dirty="0" smtClean="0"/>
          </a:p>
          <a:p>
            <a:pPr lvl="0">
              <a:buNone/>
            </a:pPr>
            <a:r>
              <a:rPr lang="ru-RU" dirty="0" smtClean="0"/>
              <a:t>		- </a:t>
            </a:r>
            <a:r>
              <a:rPr lang="ru-RU" dirty="0" err="1" smtClean="0"/>
              <a:t>порушувати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 перед </a:t>
            </a:r>
            <a:r>
              <a:rPr lang="ru-RU" dirty="0" err="1" smtClean="0"/>
              <a:t>керівництвом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;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Права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обов’язки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органів</a:t>
            </a:r>
            <a:r>
              <a:rPr lang="ru-RU" sz="3200" dirty="0" smtClean="0"/>
              <a:t>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самоврядування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434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300" dirty="0" smtClean="0"/>
              <a:t>2</a:t>
            </a:r>
            <a:r>
              <a:rPr lang="uk-UA" sz="2300" dirty="0" smtClean="0"/>
              <a:t>4</a:t>
            </a:r>
            <a:r>
              <a:rPr lang="ru-RU" sz="2300" dirty="0" smtClean="0"/>
              <a:t>.1. </a:t>
            </a:r>
            <a:r>
              <a:rPr lang="ru-RU" sz="2300" dirty="0" err="1" smtClean="0"/>
              <a:t>Керівництво</a:t>
            </a:r>
            <a:r>
              <a:rPr lang="ru-RU" sz="2300" dirty="0" smtClean="0"/>
              <a:t> </a:t>
            </a:r>
            <a:r>
              <a:rPr lang="ru-RU" sz="2300" dirty="0" err="1" smtClean="0"/>
              <a:t>університету</a:t>
            </a:r>
            <a:r>
              <a:rPr lang="ru-RU" sz="2300" dirty="0" smtClean="0"/>
              <a:t> </a:t>
            </a:r>
            <a:r>
              <a:rPr lang="ru-RU" sz="2300" dirty="0" err="1" smtClean="0"/>
              <a:t>має</a:t>
            </a:r>
            <a:r>
              <a:rPr lang="ru-RU" sz="2300" dirty="0" smtClean="0"/>
              <a:t> право:</a:t>
            </a:r>
            <a:endParaRPr lang="en-US" sz="2300" dirty="0" smtClean="0"/>
          </a:p>
          <a:p>
            <a:pPr algn="just">
              <a:buNone/>
            </a:pPr>
            <a:r>
              <a:rPr lang="ru-RU" sz="2300" dirty="0" smtClean="0"/>
              <a:t>		- </a:t>
            </a:r>
            <a:r>
              <a:rPr lang="ru-RU" sz="2300" dirty="0" err="1" smtClean="0"/>
              <a:t>отримувати</a:t>
            </a:r>
            <a:r>
              <a:rPr lang="ru-RU" sz="2300" dirty="0" smtClean="0"/>
              <a:t> </a:t>
            </a:r>
            <a:r>
              <a:rPr lang="ru-RU" sz="2300" dirty="0" err="1" smtClean="0"/>
              <a:t>інформацію</a:t>
            </a:r>
            <a:r>
              <a:rPr lang="ru-RU" sz="2300" dirty="0" smtClean="0"/>
              <a:t> про </a:t>
            </a:r>
            <a:r>
              <a:rPr lang="ru-RU" sz="2300" dirty="0" err="1" smtClean="0"/>
              <a:t>діяльність</a:t>
            </a:r>
            <a:r>
              <a:rPr lang="ru-RU" sz="2300" dirty="0" smtClean="0"/>
              <a:t> </a:t>
            </a:r>
            <a:r>
              <a:rPr lang="ru-RU" sz="2300" dirty="0" err="1" smtClean="0"/>
              <a:t>органів</a:t>
            </a:r>
            <a:r>
              <a:rPr lang="ru-RU" sz="2300" dirty="0" smtClean="0"/>
              <a:t> </a:t>
            </a:r>
            <a:r>
              <a:rPr lang="ru-RU" sz="2300" dirty="0" err="1" smtClean="0"/>
              <a:t>студентського</a:t>
            </a:r>
            <a:r>
              <a:rPr lang="ru-RU" sz="2300" dirty="0" smtClean="0"/>
              <a:t> </a:t>
            </a:r>
            <a:r>
              <a:rPr lang="ru-RU" sz="2300" dirty="0" err="1" smtClean="0"/>
              <a:t>самоврядування</a:t>
            </a:r>
            <a:r>
              <a:rPr lang="ru-RU" sz="2300" dirty="0" smtClean="0"/>
              <a:t> (</a:t>
            </a:r>
            <a:r>
              <a:rPr lang="ru-RU" sz="2300" dirty="0" err="1" smtClean="0"/>
              <a:t>плани</a:t>
            </a:r>
            <a:r>
              <a:rPr lang="ru-RU" sz="2300" dirty="0" smtClean="0"/>
              <a:t>, </a:t>
            </a:r>
            <a:r>
              <a:rPr lang="ru-RU" sz="2300" dirty="0" err="1" smtClean="0"/>
              <a:t>звіти</a:t>
            </a:r>
            <a:r>
              <a:rPr lang="ru-RU" sz="2300" dirty="0" smtClean="0"/>
              <a:t>, </a:t>
            </a:r>
            <a:r>
              <a:rPr lang="ru-RU" sz="2300" dirty="0" err="1" smtClean="0"/>
              <a:t>копії</a:t>
            </a:r>
            <a:r>
              <a:rPr lang="ru-RU" sz="2300" dirty="0" smtClean="0"/>
              <a:t> </a:t>
            </a:r>
            <a:r>
              <a:rPr lang="ru-RU" sz="2300" dirty="0" err="1" smtClean="0"/>
              <a:t>протоколів</a:t>
            </a:r>
            <a:r>
              <a:rPr lang="ru-RU" sz="2300" dirty="0" smtClean="0"/>
              <a:t> </a:t>
            </a:r>
            <a:r>
              <a:rPr lang="ru-RU" sz="2300" dirty="0" err="1" smtClean="0"/>
              <a:t>засідань</a:t>
            </a:r>
            <a:r>
              <a:rPr lang="ru-RU" sz="2300" dirty="0" smtClean="0"/>
              <a:t>, </a:t>
            </a:r>
            <a:r>
              <a:rPr lang="ru-RU" sz="2300" dirty="0" err="1" smtClean="0"/>
              <a:t>інформацію</a:t>
            </a:r>
            <a:r>
              <a:rPr lang="ru-RU" sz="2300" dirty="0" smtClean="0"/>
              <a:t> про </a:t>
            </a:r>
            <a:r>
              <a:rPr lang="ru-RU" sz="2300" dirty="0" err="1" smtClean="0"/>
              <a:t>поточну</a:t>
            </a:r>
            <a:r>
              <a:rPr lang="ru-RU" sz="2300" dirty="0" smtClean="0"/>
              <a:t> </a:t>
            </a:r>
            <a:r>
              <a:rPr lang="ru-RU" sz="2300" dirty="0" err="1" smtClean="0"/>
              <a:t>діяльність</a:t>
            </a:r>
            <a:r>
              <a:rPr lang="ru-RU" sz="2300" dirty="0" smtClean="0"/>
              <a:t> </a:t>
            </a:r>
            <a:r>
              <a:rPr lang="ru-RU" sz="2300" dirty="0" err="1" smtClean="0"/>
              <a:t>тощо</a:t>
            </a:r>
            <a:r>
              <a:rPr lang="ru-RU" sz="2300" dirty="0" smtClean="0"/>
              <a:t>);</a:t>
            </a:r>
          </a:p>
          <a:p>
            <a:pPr lvl="0" algn="just">
              <a:buNone/>
            </a:pPr>
            <a:r>
              <a:rPr lang="ru-RU" sz="2300" dirty="0" smtClean="0"/>
              <a:t>		- </a:t>
            </a:r>
            <a:r>
              <a:rPr lang="ru-RU" sz="2300" dirty="0" err="1" smtClean="0"/>
              <a:t>скликати</a:t>
            </a:r>
            <a:r>
              <a:rPr lang="ru-RU" sz="2300" dirty="0" smtClean="0"/>
              <a:t> </a:t>
            </a:r>
            <a:r>
              <a:rPr lang="ru-RU" sz="2300" dirty="0" err="1" smtClean="0"/>
              <a:t>позачергові</a:t>
            </a:r>
            <a:r>
              <a:rPr lang="ru-RU" sz="2300" dirty="0" smtClean="0"/>
              <a:t> </a:t>
            </a:r>
            <a:r>
              <a:rPr lang="ru-RU" sz="2300" dirty="0" err="1" smtClean="0"/>
              <a:t>загальні</a:t>
            </a:r>
            <a:r>
              <a:rPr lang="ru-RU" sz="2300" dirty="0" smtClean="0"/>
              <a:t> </a:t>
            </a:r>
            <a:r>
              <a:rPr lang="ru-RU" sz="2300" dirty="0" err="1" smtClean="0"/>
              <a:t>збори</a:t>
            </a:r>
            <a:r>
              <a:rPr lang="ru-RU" sz="2300" dirty="0" smtClean="0"/>
              <a:t> </a:t>
            </a:r>
            <a:r>
              <a:rPr lang="ru-RU" sz="2300" dirty="0" err="1" smtClean="0"/>
              <a:t>чи</a:t>
            </a:r>
            <a:r>
              <a:rPr lang="ru-RU" sz="2300" dirty="0" smtClean="0"/>
              <a:t> </a:t>
            </a:r>
            <a:r>
              <a:rPr lang="ru-RU" sz="2300" dirty="0" err="1" smtClean="0"/>
              <a:t>конференцію</a:t>
            </a:r>
            <a:r>
              <a:rPr lang="ru-RU" sz="2300" dirty="0" smtClean="0"/>
              <a:t> </a:t>
            </a:r>
            <a:r>
              <a:rPr lang="ru-RU" sz="2300" dirty="0" err="1" smtClean="0"/>
              <a:t>студентів</a:t>
            </a:r>
            <a:r>
              <a:rPr lang="ru-RU" sz="2300" dirty="0" smtClean="0"/>
              <a:t> у </a:t>
            </a:r>
            <a:r>
              <a:rPr lang="ru-RU" sz="2300" dirty="0" err="1" smtClean="0"/>
              <a:t>випадках</a:t>
            </a:r>
            <a:r>
              <a:rPr lang="ru-RU" sz="2300" dirty="0" smtClean="0"/>
              <a:t> </a:t>
            </a:r>
            <a:r>
              <a:rPr lang="ru-RU" sz="2300" dirty="0" err="1" smtClean="0"/>
              <a:t>недотримання</a:t>
            </a:r>
            <a:r>
              <a:rPr lang="ru-RU" sz="2300" dirty="0" smtClean="0"/>
              <a:t> органами </a:t>
            </a:r>
            <a:r>
              <a:rPr lang="ru-RU" sz="2300" dirty="0" err="1" smtClean="0"/>
              <a:t>студентського</a:t>
            </a:r>
            <a:r>
              <a:rPr lang="ru-RU" sz="2300" dirty="0" smtClean="0"/>
              <a:t> </a:t>
            </a:r>
            <a:r>
              <a:rPr lang="ru-RU" sz="2300" dirty="0" err="1" smtClean="0"/>
              <a:t>самоврядування</a:t>
            </a:r>
            <a:r>
              <a:rPr lang="ru-RU" sz="2300" dirty="0" smtClean="0"/>
              <a:t> Статуту </a:t>
            </a:r>
            <a:r>
              <a:rPr lang="ru-RU" sz="2300" dirty="0" err="1" smtClean="0"/>
              <a:t>університету</a:t>
            </a:r>
            <a:r>
              <a:rPr lang="ru-RU" sz="2300" dirty="0" smtClean="0"/>
              <a:t> та </a:t>
            </a:r>
            <a:r>
              <a:rPr lang="ru-RU" sz="2300" dirty="0" err="1" smtClean="0"/>
              <a:t>Положення</a:t>
            </a:r>
            <a:r>
              <a:rPr lang="ru-RU" sz="2300" dirty="0" smtClean="0"/>
              <a:t> про </a:t>
            </a:r>
            <a:r>
              <a:rPr lang="ru-RU" sz="2300" dirty="0" err="1" smtClean="0"/>
              <a:t>органи</a:t>
            </a:r>
            <a:r>
              <a:rPr lang="ru-RU" sz="2300" dirty="0" smtClean="0"/>
              <a:t> </a:t>
            </a:r>
            <a:r>
              <a:rPr lang="ru-RU" sz="2300" dirty="0" err="1" smtClean="0"/>
              <a:t>студентського</a:t>
            </a:r>
            <a:r>
              <a:rPr lang="ru-RU" sz="2300" dirty="0" smtClean="0"/>
              <a:t> </a:t>
            </a:r>
            <a:r>
              <a:rPr lang="ru-RU" sz="2300" dirty="0" err="1" smtClean="0"/>
              <a:t>самоврядування</a:t>
            </a:r>
            <a:r>
              <a:rPr lang="ru-RU" sz="2300" dirty="0" smtClean="0"/>
              <a:t>;</a:t>
            </a:r>
            <a:endParaRPr lang="en-US" sz="23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Права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обов'язки</a:t>
            </a:r>
            <a:r>
              <a:rPr lang="ru-RU" sz="3200" dirty="0" smtClean="0"/>
              <a:t> </a:t>
            </a:r>
            <a:r>
              <a:rPr lang="ru-RU" sz="3200" dirty="0" err="1" smtClean="0"/>
              <a:t>керівництва</a:t>
            </a:r>
            <a:r>
              <a:rPr lang="ru-RU" sz="3200" dirty="0" smtClean="0"/>
              <a:t> </a:t>
            </a:r>
            <a:r>
              <a:rPr lang="ru-RU" sz="3200" dirty="0" err="1" smtClean="0"/>
              <a:t>університету</a:t>
            </a:r>
            <a:r>
              <a:rPr lang="ru-RU" sz="3200" dirty="0" smtClean="0"/>
              <a:t> </a:t>
            </a:r>
            <a:r>
              <a:rPr lang="ru-RU" sz="3200" dirty="0" err="1" smtClean="0"/>
              <a:t>щодо</a:t>
            </a:r>
            <a:r>
              <a:rPr lang="ru-RU" sz="3200" dirty="0" smtClean="0"/>
              <a:t> </a:t>
            </a:r>
            <a:r>
              <a:rPr lang="ru-RU" sz="3200" dirty="0" err="1" smtClean="0"/>
              <a:t>взаємодії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органами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самоврядування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Пётр\Desktop\Безымянный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572560" cy="4714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74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14290"/>
            <a:ext cx="8572560" cy="58118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2</a:t>
            </a:r>
            <a:r>
              <a:rPr lang="uk-UA" sz="2200" dirty="0" smtClean="0"/>
              <a:t>4</a:t>
            </a:r>
            <a:r>
              <a:rPr lang="ru-RU" sz="2200" dirty="0" smtClean="0"/>
              <a:t>.2.   </a:t>
            </a:r>
            <a:r>
              <a:rPr lang="ru-RU" sz="2200" dirty="0" err="1" smtClean="0"/>
              <a:t>Керівництво</a:t>
            </a:r>
            <a:r>
              <a:rPr lang="ru-RU" sz="2200" dirty="0" smtClean="0"/>
              <a:t> </a:t>
            </a:r>
            <a:r>
              <a:rPr lang="ru-RU" sz="2200" dirty="0" err="1" smtClean="0"/>
              <a:t>університету</a:t>
            </a:r>
            <a:r>
              <a:rPr lang="ru-RU" sz="2200" dirty="0" smtClean="0"/>
              <a:t> </a:t>
            </a:r>
            <a:r>
              <a:rPr lang="ru-RU" sz="2200" dirty="0" err="1" smtClean="0"/>
              <a:t>зобов’язано</a:t>
            </a:r>
            <a:r>
              <a:rPr lang="ru-RU" sz="2200" dirty="0" smtClean="0"/>
              <a:t>:</a:t>
            </a:r>
          </a:p>
          <a:p>
            <a:pPr algn="just">
              <a:buNone/>
            </a:pPr>
            <a:r>
              <a:rPr lang="uk-UA" sz="2200" dirty="0" smtClean="0"/>
              <a:t>		- створити умови, необхідні для ефективної діяльності органів студентського самоврядування: забезпечити приміщенням, обладнаним відповідними меблями, оргтехнікою, телефонним зв’язком, Інтернетом тощо;</a:t>
            </a:r>
            <a:endParaRPr lang="en-US" sz="2200" dirty="0" smtClean="0"/>
          </a:p>
          <a:p>
            <a:pPr lvl="0" algn="just">
              <a:buNone/>
            </a:pPr>
            <a:r>
              <a:rPr lang="ru-RU" sz="2200" dirty="0" smtClean="0"/>
              <a:t>		- </a:t>
            </a:r>
            <a:r>
              <a:rPr lang="ru-RU" sz="2200" dirty="0" err="1" smtClean="0"/>
              <a:t>інформувати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органи</a:t>
            </a:r>
            <a:r>
              <a:rPr lang="ru-RU" sz="2200" dirty="0" smtClean="0"/>
              <a:t> </a:t>
            </a:r>
            <a:r>
              <a:rPr lang="ru-RU" sz="2200" dirty="0" err="1" smtClean="0"/>
              <a:t>студентського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самоврядування</a:t>
            </a:r>
            <a:r>
              <a:rPr lang="ru-RU" sz="2200" dirty="0" smtClean="0"/>
              <a:t> про </a:t>
            </a:r>
            <a:r>
              <a:rPr lang="ru-RU" sz="2200" dirty="0" err="1" smtClean="0"/>
              <a:t>важливі</a:t>
            </a:r>
            <a:r>
              <a:rPr lang="ru-RU" sz="2200" dirty="0" smtClean="0"/>
              <a:t> </a:t>
            </a:r>
            <a:r>
              <a:rPr lang="ru-RU" sz="2200" dirty="0" err="1" smtClean="0"/>
              <a:t>рішення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стосуються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життєдіяльності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студентів</a:t>
            </a:r>
            <a:r>
              <a:rPr lang="ru-RU" sz="2200" dirty="0" smtClean="0"/>
              <a:t> </a:t>
            </a:r>
            <a:r>
              <a:rPr lang="ru-RU" sz="2200" dirty="0" err="1" smtClean="0"/>
              <a:t>університету</a:t>
            </a:r>
            <a:r>
              <a:rPr lang="ru-RU" sz="2200" dirty="0" smtClean="0"/>
              <a:t>;</a:t>
            </a:r>
          </a:p>
          <a:p>
            <a:pPr lvl="0" algn="just">
              <a:buNone/>
            </a:pPr>
            <a:r>
              <a:rPr lang="ru-RU" sz="2200" dirty="0" smtClean="0"/>
              <a:t>  		- </a:t>
            </a:r>
            <a:r>
              <a:rPr lang="ru-RU" sz="2200" dirty="0" err="1" smtClean="0"/>
              <a:t>надавати</a:t>
            </a:r>
            <a:r>
              <a:rPr lang="ru-RU" sz="2200" dirty="0" smtClean="0"/>
              <a:t> за </a:t>
            </a:r>
            <a:r>
              <a:rPr lang="ru-RU" sz="2200" dirty="0" err="1" smtClean="0"/>
              <a:t>можливості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інформаційну</a:t>
            </a:r>
            <a:r>
              <a:rPr lang="ru-RU" sz="2200" dirty="0" smtClean="0"/>
              <a:t>, </a:t>
            </a:r>
            <a:r>
              <a:rPr lang="ru-RU" sz="2200" dirty="0" err="1" smtClean="0"/>
              <a:t>правову</a:t>
            </a:r>
            <a:r>
              <a:rPr lang="ru-RU" sz="2200" dirty="0" smtClean="0"/>
              <a:t>, </a:t>
            </a:r>
            <a:r>
              <a:rPr lang="ru-RU" sz="2200" dirty="0" err="1" smtClean="0"/>
              <a:t>психологічну</a:t>
            </a:r>
            <a:r>
              <a:rPr lang="ru-RU" sz="2200" dirty="0" smtClean="0"/>
              <a:t>, </a:t>
            </a:r>
            <a:r>
              <a:rPr lang="ru-RU" sz="2200" dirty="0" err="1" smtClean="0"/>
              <a:t>фінансову</a:t>
            </a:r>
            <a:r>
              <a:rPr lang="ru-RU" sz="2200" dirty="0" smtClean="0"/>
              <a:t>, </a:t>
            </a:r>
            <a:r>
              <a:rPr lang="ru-RU" sz="2200" dirty="0" err="1" smtClean="0"/>
              <a:t>матеріальну</a:t>
            </a:r>
            <a:r>
              <a:rPr lang="ru-RU" sz="2200" dirty="0" smtClean="0"/>
              <a:t> та </a:t>
            </a:r>
            <a:r>
              <a:rPr lang="ru-RU" sz="2200" dirty="0" err="1" smtClean="0"/>
              <a:t>інші</a:t>
            </a:r>
            <a:r>
              <a:rPr lang="ru-RU" sz="2200" dirty="0" smtClean="0"/>
              <a:t> </a:t>
            </a:r>
            <a:r>
              <a:rPr lang="ru-RU" sz="2200" dirty="0" err="1" smtClean="0"/>
              <a:t>види</a:t>
            </a:r>
            <a:r>
              <a:rPr lang="ru-RU" sz="2200" dirty="0" smtClean="0"/>
              <a:t> </a:t>
            </a:r>
            <a:r>
              <a:rPr lang="ru-RU" sz="2200" dirty="0" err="1" smtClean="0"/>
              <a:t>підтримки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розвитку</a:t>
            </a:r>
            <a:r>
              <a:rPr lang="ru-RU" sz="2200" dirty="0" smtClean="0"/>
              <a:t> </a:t>
            </a:r>
            <a:r>
              <a:rPr lang="ru-RU" sz="2200" dirty="0" err="1" smtClean="0"/>
              <a:t>студентського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самоврядування</a:t>
            </a:r>
            <a:r>
              <a:rPr lang="ru-RU" sz="2200" dirty="0" smtClean="0"/>
              <a:t> у </a:t>
            </a:r>
            <a:r>
              <a:rPr lang="ru-RU" sz="2200" dirty="0" err="1" smtClean="0"/>
              <a:t>вищому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навчальному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закладі</a:t>
            </a:r>
            <a:r>
              <a:rPr lang="ru-RU" sz="2200" dirty="0" smtClean="0"/>
              <a:t>;</a:t>
            </a:r>
          </a:p>
          <a:p>
            <a:pPr algn="just">
              <a:buNone/>
            </a:pPr>
            <a:r>
              <a:rPr lang="uk-UA" sz="2200" dirty="0" smtClean="0"/>
              <a:t>		- а</a:t>
            </a:r>
            <a:r>
              <a:rPr lang="ru-RU" sz="2200" dirty="0" err="1" smtClean="0"/>
              <a:t>дміністрація</a:t>
            </a:r>
            <a:r>
              <a:rPr lang="ru-RU" sz="2200" dirty="0" smtClean="0"/>
              <a:t> </a:t>
            </a:r>
            <a:r>
              <a:rPr lang="ru-RU" sz="2200" dirty="0" err="1" smtClean="0"/>
              <a:t>вищого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навчального</a:t>
            </a:r>
            <a:r>
              <a:rPr lang="ru-RU" sz="2200" dirty="0" smtClean="0"/>
              <a:t> закладу не </a:t>
            </a:r>
            <a:r>
              <a:rPr lang="ru-RU" sz="2200" dirty="0" err="1" smtClean="0"/>
              <a:t>має</a:t>
            </a:r>
            <a:r>
              <a:rPr lang="ru-RU" sz="2200" dirty="0" smtClean="0"/>
              <a:t> права </a:t>
            </a:r>
            <a:r>
              <a:rPr lang="ru-RU" sz="2200" dirty="0" err="1" smtClean="0"/>
              <a:t>втручатися</a:t>
            </a:r>
            <a:r>
              <a:rPr lang="ru-RU" sz="2200" dirty="0" smtClean="0"/>
              <a:t> в </a:t>
            </a:r>
            <a:r>
              <a:rPr lang="ru-RU" sz="2200" dirty="0" err="1" smtClean="0"/>
              <a:t>діяльність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органів</a:t>
            </a:r>
            <a:r>
              <a:rPr lang="ru-RU" sz="2200" dirty="0" smtClean="0"/>
              <a:t> </a:t>
            </a:r>
            <a:r>
              <a:rPr lang="ru-RU" sz="2200" dirty="0" err="1" smtClean="0"/>
              <a:t>студентського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самоврядування</a:t>
            </a:r>
            <a:r>
              <a:rPr lang="ru-RU" sz="2200" dirty="0" smtClean="0"/>
              <a:t>.</a:t>
            </a:r>
            <a:endParaRPr lang="en-US" sz="2200" dirty="0" smtClean="0"/>
          </a:p>
          <a:p>
            <a:pPr lvl="0" algn="just"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2</a:t>
            </a:r>
            <a:r>
              <a:rPr lang="uk-UA" dirty="0" smtClean="0"/>
              <a:t>5</a:t>
            </a:r>
            <a:r>
              <a:rPr lang="ru-RU" dirty="0" smtClean="0"/>
              <a:t>.1.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студентського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співпрацювати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органами </a:t>
            </a:r>
            <a:r>
              <a:rPr lang="ru-RU" dirty="0" err="1" smtClean="0"/>
              <a:t>студентського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 </a:t>
            </a:r>
            <a:r>
              <a:rPr lang="ru-RU" dirty="0" err="1" smtClean="0"/>
              <a:t>міжнародними</a:t>
            </a:r>
            <a:r>
              <a:rPr lang="ru-RU" dirty="0" smtClean="0"/>
              <a:t> </a:t>
            </a:r>
            <a:r>
              <a:rPr lang="ru-RU" dirty="0" err="1" smtClean="0"/>
              <a:t>організаціями</a:t>
            </a:r>
            <a:r>
              <a:rPr lang="uk-UA" dirty="0" smtClean="0"/>
              <a:t>, зокрема студентами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об’єднаннями</a:t>
            </a:r>
            <a:r>
              <a:rPr lang="ru-RU" dirty="0" smtClean="0"/>
              <a:t> для </a:t>
            </a:r>
            <a:r>
              <a:rPr lang="ru-RU" dirty="0" err="1" smtClean="0"/>
              <a:t>кращого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у межах </a:t>
            </a:r>
            <a:r>
              <a:rPr lang="ru-RU" dirty="0" err="1" smtClean="0"/>
              <a:t>визначених</a:t>
            </a:r>
            <a:r>
              <a:rPr lang="ru-RU" dirty="0" smtClean="0"/>
              <a:t> </a:t>
            </a:r>
            <a:r>
              <a:rPr lang="ru-RU" dirty="0" err="1" smtClean="0"/>
              <a:t>повноважень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2</a:t>
            </a:r>
            <a:r>
              <a:rPr lang="uk-UA" dirty="0" smtClean="0"/>
              <a:t>5</a:t>
            </a:r>
            <a:r>
              <a:rPr lang="ru-RU" dirty="0" smtClean="0"/>
              <a:t>.2.  </a:t>
            </a:r>
            <a:r>
              <a:rPr lang="ru-RU" dirty="0" err="1" smtClean="0"/>
              <a:t>Укладання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,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спільних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відбуватися</a:t>
            </a:r>
            <a:r>
              <a:rPr lang="ru-RU" dirty="0" smtClean="0"/>
              <a:t> за </a:t>
            </a:r>
            <a:r>
              <a:rPr lang="ru-RU" dirty="0" err="1" smtClean="0"/>
              <a:t>погодженням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r>
              <a:rPr lang="ru-RU" dirty="0" smtClean="0"/>
              <a:t>2</a:t>
            </a:r>
            <a:r>
              <a:rPr lang="uk-UA" dirty="0" smtClean="0"/>
              <a:t>5</a:t>
            </a:r>
            <a:r>
              <a:rPr lang="ru-RU" dirty="0" smtClean="0"/>
              <a:t>.3.   </a:t>
            </a:r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студентського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 smtClean="0"/>
              <a:t>формуванню</a:t>
            </a:r>
            <a:r>
              <a:rPr lang="ru-RU" dirty="0" smtClean="0"/>
              <a:t> позитивного </a:t>
            </a:r>
            <a:r>
              <a:rPr lang="ru-RU" dirty="0" err="1" smtClean="0"/>
              <a:t>іміджу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та </a:t>
            </a:r>
            <a:r>
              <a:rPr lang="ru-RU" dirty="0" err="1" smtClean="0"/>
              <a:t>держави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Міжнародна</a:t>
            </a:r>
            <a:r>
              <a:rPr lang="ru-RU" sz="3200" dirty="0" smtClean="0"/>
              <a:t> </a:t>
            </a:r>
            <a:r>
              <a:rPr lang="ru-RU" sz="3200" dirty="0" err="1" smtClean="0"/>
              <a:t>діяльність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органів</a:t>
            </a:r>
            <a:r>
              <a:rPr lang="ru-RU" sz="3200" dirty="0" smtClean="0"/>
              <a:t> </a:t>
            </a:r>
            <a:r>
              <a:rPr lang="ru-RU" sz="3200" dirty="0" err="1" smtClean="0"/>
              <a:t>студентського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самоврядування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200" dirty="0" smtClean="0"/>
              <a:t>26.</a:t>
            </a:r>
            <a:r>
              <a:rPr lang="ru-RU" sz="2200" dirty="0" smtClean="0"/>
              <a:t>1</a:t>
            </a:r>
            <a:r>
              <a:rPr lang="uk-UA" sz="2200" dirty="0" smtClean="0"/>
              <a:t>. К</a:t>
            </a:r>
            <a:r>
              <a:rPr lang="ru-RU" sz="2200" dirty="0" err="1" smtClean="0"/>
              <a:t>ошти</a:t>
            </a:r>
            <a:r>
              <a:rPr lang="ru-RU" sz="2200" dirty="0" smtClean="0"/>
              <a:t>, </a:t>
            </a:r>
            <a:r>
              <a:rPr lang="ru-RU" sz="2200" dirty="0" err="1" smtClean="0"/>
              <a:t>визначені</a:t>
            </a:r>
            <a:r>
              <a:rPr lang="ru-RU" sz="2200" dirty="0" smtClean="0"/>
              <a:t> </a:t>
            </a:r>
            <a:r>
              <a:rPr lang="uk-UA" sz="2200" dirty="0" smtClean="0"/>
              <a:t>В</a:t>
            </a:r>
            <a:r>
              <a:rPr lang="ru-RU" sz="2200" dirty="0" err="1" smtClean="0"/>
              <a:t>ченою</a:t>
            </a:r>
            <a:r>
              <a:rPr lang="ru-RU" sz="2200" dirty="0" smtClean="0"/>
              <a:t> радою </a:t>
            </a:r>
            <a:r>
              <a:rPr lang="ru-RU" sz="2200" dirty="0" err="1" smtClean="0"/>
              <a:t>вищого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навчального</a:t>
            </a:r>
            <a:r>
              <a:rPr lang="ru-RU" sz="2200" dirty="0" smtClean="0"/>
              <a:t> закладу в </a:t>
            </a:r>
            <a:r>
              <a:rPr lang="ru-RU" sz="2200" dirty="0" err="1" smtClean="0"/>
              <a:t>розмірі</a:t>
            </a:r>
            <a:r>
              <a:rPr lang="ru-RU" sz="2200" dirty="0" smtClean="0"/>
              <a:t> не </a:t>
            </a:r>
            <a:r>
              <a:rPr lang="ru-RU" sz="2200" dirty="0" err="1" smtClean="0"/>
              <a:t>менш</a:t>
            </a:r>
            <a:r>
              <a:rPr lang="ru-RU" sz="2200" dirty="0" smtClean="0"/>
              <a:t> як 0,5 </a:t>
            </a:r>
            <a:r>
              <a:rPr lang="ru-RU" sz="2200" dirty="0" err="1" smtClean="0"/>
              <a:t>відсотка</a:t>
            </a:r>
            <a:r>
              <a:rPr lang="ru-RU" sz="2200" dirty="0" smtClean="0"/>
              <a:t> </a:t>
            </a:r>
            <a:r>
              <a:rPr lang="ru-RU" sz="2200" dirty="0" err="1" smtClean="0"/>
              <a:t>власних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надходжень</a:t>
            </a:r>
            <a:r>
              <a:rPr lang="ru-RU" sz="2200" dirty="0" smtClean="0"/>
              <a:t>, </a:t>
            </a:r>
            <a:r>
              <a:rPr lang="ru-RU" sz="2200" dirty="0" err="1" smtClean="0"/>
              <a:t>отриманих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вищим</a:t>
            </a:r>
            <a:r>
              <a:rPr lang="ru-RU" sz="2200" dirty="0" smtClean="0"/>
              <a:t> </a:t>
            </a:r>
            <a:r>
              <a:rPr lang="ru-RU" sz="2200" dirty="0" err="1" smtClean="0"/>
              <a:t>навчальним</a:t>
            </a:r>
            <a:r>
              <a:rPr lang="ru-RU" sz="2200" dirty="0" smtClean="0"/>
              <a:t> закладом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основної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діяльності</a:t>
            </a:r>
            <a:r>
              <a:rPr lang="ru-RU" sz="2200" dirty="0" smtClean="0"/>
              <a:t>;</a:t>
            </a:r>
            <a:endParaRPr lang="en-US" sz="2200" dirty="0" smtClean="0"/>
          </a:p>
          <a:p>
            <a:pPr>
              <a:buNone/>
            </a:pPr>
            <a:r>
              <a:rPr lang="uk-UA" sz="2200" dirty="0" smtClean="0"/>
              <a:t>26.</a:t>
            </a:r>
            <a:r>
              <a:rPr lang="ru-RU" sz="2200" dirty="0" smtClean="0"/>
              <a:t>2</a:t>
            </a:r>
            <a:r>
              <a:rPr lang="uk-UA" sz="2200" dirty="0" smtClean="0"/>
              <a:t>. Ч</a:t>
            </a:r>
            <a:r>
              <a:rPr lang="ru-RU" sz="2200" dirty="0" err="1" smtClean="0"/>
              <a:t>ленські</a:t>
            </a:r>
            <a:r>
              <a:rPr lang="ru-RU" sz="2200" dirty="0" smtClean="0"/>
              <a:t> </a:t>
            </a:r>
            <a:r>
              <a:rPr lang="ru-RU" sz="2200" dirty="0" err="1" smtClean="0"/>
              <a:t>внески</a:t>
            </a:r>
            <a:r>
              <a:rPr lang="ru-RU" sz="2200" dirty="0" smtClean="0"/>
              <a:t> </a:t>
            </a:r>
            <a:r>
              <a:rPr lang="ru-RU" sz="2200" dirty="0" err="1" smtClean="0"/>
              <a:t>студентів</a:t>
            </a:r>
            <a:r>
              <a:rPr lang="ru-RU" sz="2200" dirty="0" smtClean="0"/>
              <a:t> (</a:t>
            </a:r>
            <a:r>
              <a:rPr lang="ru-RU" sz="2200" dirty="0" err="1" smtClean="0"/>
              <a:t>курсантів</a:t>
            </a:r>
            <a:r>
              <a:rPr lang="ru-RU" sz="2200" dirty="0" smtClean="0"/>
              <a:t>), </a:t>
            </a:r>
            <a:r>
              <a:rPr lang="ru-RU" sz="2200" dirty="0" err="1" smtClean="0"/>
              <a:t>розмір</a:t>
            </a:r>
            <a:r>
              <a:rPr lang="ru-RU" sz="2200" dirty="0" smtClean="0"/>
              <a:t> </a:t>
            </a:r>
            <a:r>
              <a:rPr lang="ru-RU" sz="2200" dirty="0" err="1" smtClean="0"/>
              <a:t>яких</a:t>
            </a:r>
            <a:r>
              <a:rPr lang="ru-RU" sz="2200" dirty="0" smtClean="0"/>
              <a:t> </a:t>
            </a:r>
            <a:r>
              <a:rPr lang="ru-RU" sz="2200" dirty="0" err="1" smtClean="0"/>
              <a:t>встановлюється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вищим</a:t>
            </a:r>
            <a:r>
              <a:rPr lang="ru-RU" sz="2200" dirty="0" smtClean="0"/>
              <a:t> органом </a:t>
            </a:r>
            <a:r>
              <a:rPr lang="ru-RU" sz="2200" dirty="0" err="1" smtClean="0"/>
              <a:t>студентського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самоврядування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вищого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навчального</a:t>
            </a:r>
            <a:r>
              <a:rPr lang="ru-RU" sz="2200" dirty="0" smtClean="0"/>
              <a:t> закладу. </a:t>
            </a:r>
            <a:r>
              <a:rPr lang="ru-RU" sz="2200" dirty="0" err="1" smtClean="0"/>
              <a:t>Розмір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місячного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членського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внеску</a:t>
            </a:r>
            <a:r>
              <a:rPr lang="ru-RU" sz="2200" dirty="0" smtClean="0"/>
              <a:t> </a:t>
            </a:r>
            <a:r>
              <a:rPr lang="ru-RU" sz="2200" dirty="0" err="1" smtClean="0"/>
              <a:t>однієї</a:t>
            </a:r>
            <a:r>
              <a:rPr lang="ru-RU" sz="2200" dirty="0" smtClean="0"/>
              <a:t> особи не </a:t>
            </a:r>
            <a:r>
              <a:rPr lang="ru-RU" sz="2200" dirty="0" err="1" smtClean="0"/>
              <a:t>може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перевищувати</a:t>
            </a:r>
            <a:r>
              <a:rPr lang="ru-RU" sz="2200" dirty="0" smtClean="0"/>
              <a:t> 1 </a:t>
            </a:r>
            <a:r>
              <a:rPr lang="ru-RU" sz="2200" dirty="0" err="1" smtClean="0"/>
              <a:t>відсотка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прожиткового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мінімуму</a:t>
            </a:r>
            <a:r>
              <a:rPr lang="ru-RU" sz="2200" dirty="0" smtClean="0"/>
              <a:t>, </a:t>
            </a:r>
            <a:r>
              <a:rPr lang="ru-RU" sz="2200" dirty="0" err="1" smtClean="0"/>
              <a:t>встановленого</a:t>
            </a:r>
            <a:r>
              <a:rPr lang="ru-RU" sz="2200" dirty="0" smtClean="0"/>
              <a:t> законом.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err="1" smtClean="0"/>
              <a:t>Фінансова</a:t>
            </a:r>
            <a:r>
              <a:rPr lang="ru-RU" sz="3600" dirty="0" smtClean="0"/>
              <a:t> основа </a:t>
            </a:r>
            <a:r>
              <a:rPr lang="ru-RU" sz="3600" dirty="0" err="1" smtClean="0"/>
              <a:t>студентського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самоврядування</a:t>
            </a:r>
            <a:r>
              <a:rPr lang="ru-RU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200" dirty="0" smtClean="0"/>
              <a:t>27.1.</a:t>
            </a:r>
            <a:r>
              <a:rPr lang="ru-RU" sz="2200" dirty="0" smtClean="0"/>
              <a:t>  </a:t>
            </a:r>
            <a:r>
              <a:rPr lang="uk-UA" sz="2200" dirty="0" smtClean="0"/>
              <a:t>Відповідальність за організацію розробки, внесення змін та актуалізацію даного положення, утвердження на загальній Конференції студентів  несе голова органу студентського самоврядування з погодженням першого проректора з науково-педагогічної роботи.</a:t>
            </a:r>
            <a:endParaRPr lang="en-US" sz="2200" dirty="0" smtClean="0"/>
          </a:p>
          <a:p>
            <a:pPr>
              <a:buNone/>
            </a:pPr>
            <a:r>
              <a:rPr lang="uk-UA" sz="2200" dirty="0" smtClean="0"/>
              <a:t>27</a:t>
            </a:r>
            <a:r>
              <a:rPr lang="ru-RU" sz="2200" dirty="0" smtClean="0"/>
              <a:t>.2.  </a:t>
            </a:r>
            <a:r>
              <a:rPr lang="ru-RU" sz="2200" dirty="0" err="1" smtClean="0"/>
              <a:t>Відповідальність</a:t>
            </a:r>
            <a:r>
              <a:rPr lang="ru-RU" sz="2200" dirty="0" smtClean="0"/>
              <a:t> за </a:t>
            </a:r>
            <a:r>
              <a:rPr lang="ru-RU" sz="2200" dirty="0" err="1" smtClean="0"/>
              <a:t>організацію</a:t>
            </a:r>
            <a:r>
              <a:rPr lang="ru-RU" sz="2200" dirty="0" smtClean="0"/>
              <a:t> </a:t>
            </a:r>
            <a:r>
              <a:rPr lang="ru-RU" sz="2200" dirty="0" err="1" smtClean="0"/>
              <a:t>погодження</a:t>
            </a:r>
            <a:r>
              <a:rPr lang="ru-RU" sz="2200" dirty="0" smtClean="0"/>
              <a:t> та </a:t>
            </a:r>
            <a:r>
              <a:rPr lang="ru-RU" sz="2200" dirty="0" err="1" smtClean="0"/>
              <a:t>затвердження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даного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положення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несе</a:t>
            </a:r>
            <a:r>
              <a:rPr lang="ru-RU" sz="2200" dirty="0" smtClean="0"/>
              <a:t> начальник </a:t>
            </a:r>
            <a:r>
              <a:rPr lang="ru-RU" sz="2200" dirty="0" err="1" smtClean="0"/>
              <a:t>юридичного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відділу</a:t>
            </a:r>
            <a:r>
              <a:rPr lang="en-US" sz="2200" dirty="0" smtClean="0"/>
              <a:t>.</a:t>
            </a:r>
          </a:p>
          <a:p>
            <a:pPr>
              <a:buNone/>
            </a:pPr>
            <a:r>
              <a:rPr lang="uk-UA" sz="2200" dirty="0" smtClean="0"/>
              <a:t>27</a:t>
            </a:r>
            <a:r>
              <a:rPr lang="ru-RU" sz="2200" dirty="0" smtClean="0"/>
              <a:t>.</a:t>
            </a:r>
            <a:r>
              <a:rPr lang="uk-UA" sz="2200" dirty="0" smtClean="0"/>
              <a:t>3.</a:t>
            </a:r>
            <a:r>
              <a:rPr lang="ru-RU" sz="2200" dirty="0" smtClean="0"/>
              <a:t>   </a:t>
            </a:r>
            <a:r>
              <a:rPr lang="ru-RU" sz="2200" dirty="0" err="1" smtClean="0"/>
              <a:t>Відповідальність</a:t>
            </a:r>
            <a:r>
              <a:rPr lang="ru-RU" sz="2200" dirty="0" smtClean="0"/>
              <a:t> за </a:t>
            </a:r>
            <a:r>
              <a:rPr lang="ru-RU" sz="2200" dirty="0" err="1" smtClean="0"/>
              <a:t>зберігання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оригіналу</a:t>
            </a:r>
            <a:r>
              <a:rPr lang="ru-RU" sz="2200" dirty="0" smtClean="0"/>
              <a:t>, </a:t>
            </a:r>
            <a:r>
              <a:rPr lang="ru-RU" sz="2200" dirty="0" err="1" smtClean="0"/>
              <a:t>тиражування</a:t>
            </a:r>
            <a:r>
              <a:rPr lang="ru-RU" sz="2200" dirty="0" smtClean="0"/>
              <a:t> та </a:t>
            </a:r>
            <a:r>
              <a:rPr lang="ru-RU" sz="2200" dirty="0" err="1" smtClean="0"/>
              <a:t>видачу</a:t>
            </a:r>
            <a:r>
              <a:rPr lang="ru-RU" sz="2200" dirty="0" smtClean="0"/>
              <a:t> </a:t>
            </a:r>
            <a:r>
              <a:rPr lang="ru-RU" sz="2200" dirty="0" err="1" smtClean="0"/>
              <a:t>врахованих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копій</a:t>
            </a:r>
            <a:r>
              <a:rPr lang="ru-RU" sz="2200" dirty="0" smtClean="0"/>
              <a:t> </a:t>
            </a:r>
            <a:r>
              <a:rPr lang="ru-RU" sz="2200" dirty="0" err="1" smtClean="0"/>
              <a:t>положення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несе</a:t>
            </a:r>
            <a:r>
              <a:rPr lang="ru-RU" sz="2200" dirty="0" smtClean="0"/>
              <a:t> начальник </a:t>
            </a:r>
            <a:r>
              <a:rPr lang="ru-RU" sz="2200" dirty="0" err="1" smtClean="0"/>
              <a:t>юридичного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відділу</a:t>
            </a:r>
            <a:r>
              <a:rPr lang="ru-RU" sz="2200" dirty="0" smtClean="0"/>
              <a:t>.</a:t>
            </a:r>
            <a:endParaRPr lang="en-US" sz="22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Відповідальність та повноваження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28.1.</a:t>
            </a:r>
            <a:r>
              <a:rPr lang="uk-UA" sz="2400" b="1" dirty="0" smtClean="0"/>
              <a:t>  </a:t>
            </a:r>
            <a:r>
              <a:rPr lang="ru-RU" sz="2400" dirty="0" smtClean="0"/>
              <a:t>Дане </a:t>
            </a:r>
            <a:r>
              <a:rPr lang="ru-RU" sz="2400" dirty="0" err="1" smtClean="0"/>
              <a:t>Положення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вступає</a:t>
            </a:r>
            <a:r>
              <a:rPr lang="ru-RU" sz="2400" dirty="0" smtClean="0"/>
              <a:t> в </a:t>
            </a:r>
            <a:r>
              <a:rPr lang="ru-RU" sz="2400" dirty="0" err="1" smtClean="0"/>
              <a:t>дію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моменту </a:t>
            </a:r>
            <a:r>
              <a:rPr lang="ru-RU" sz="2400" dirty="0" err="1" smtClean="0"/>
              <a:t>ухвалення</a:t>
            </a:r>
            <a:r>
              <a:rPr lang="ru-RU" sz="2400" dirty="0" smtClean="0"/>
              <a:t> </a:t>
            </a:r>
            <a:r>
              <a:rPr lang="uk-UA" sz="2400" dirty="0" smtClean="0"/>
              <a:t>Конференцією трудового колективу Університету</a:t>
            </a:r>
            <a:r>
              <a:rPr lang="ru-RU" sz="2400" dirty="0" smtClean="0"/>
              <a:t>, </a:t>
            </a:r>
            <a:r>
              <a:rPr lang="uk-UA" sz="2400" dirty="0" smtClean="0"/>
              <a:t>К</a:t>
            </a:r>
            <a:r>
              <a:rPr lang="ru-RU" sz="2400" dirty="0" err="1" smtClean="0"/>
              <a:t>онференцією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студентів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затвердження</a:t>
            </a:r>
            <a:r>
              <a:rPr lang="ru-RU" sz="2400" dirty="0" smtClean="0"/>
              <a:t> ректором </a:t>
            </a:r>
            <a:r>
              <a:rPr lang="ru-RU" sz="2400" dirty="0" err="1" smtClean="0"/>
              <a:t>університету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>
              <a:buNone/>
            </a:pPr>
            <a:r>
              <a:rPr lang="uk-UA" sz="2400" dirty="0" smtClean="0"/>
              <a:t>28.2. </a:t>
            </a:r>
            <a:r>
              <a:rPr lang="ru-RU" sz="2400" dirty="0" err="1" smtClean="0"/>
              <a:t>Зміни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доповнення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даного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Положення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вносяться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Студентським</a:t>
            </a:r>
            <a:r>
              <a:rPr lang="ru-RU" sz="2400" dirty="0" smtClean="0"/>
              <a:t> парламентом, </a:t>
            </a:r>
            <a:r>
              <a:rPr lang="ru-RU" sz="2400" dirty="0" err="1" smtClean="0"/>
              <a:t>вступають</a:t>
            </a:r>
            <a:r>
              <a:rPr lang="ru-RU" sz="2400" dirty="0" smtClean="0"/>
              <a:t> в силу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прийняття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черговою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конференцією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студентів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затвердження</a:t>
            </a:r>
            <a:r>
              <a:rPr lang="ru-RU" sz="2400" dirty="0" smtClean="0"/>
              <a:t> ректором.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Заключні положення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4834880" cy="5602627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uk-UA" sz="4000" dirty="0"/>
              <a:t>Засідання с</a:t>
            </a:r>
            <a:r>
              <a:rPr lang="uk-UA" sz="4000" dirty="0" smtClean="0"/>
              <a:t>тудентського </a:t>
            </a:r>
            <a:r>
              <a:rPr lang="uk-UA" sz="4000" dirty="0"/>
              <a:t>П</a:t>
            </a:r>
            <a:r>
              <a:rPr lang="uk-UA" sz="4000" dirty="0" smtClean="0"/>
              <a:t>арламенту</a:t>
            </a:r>
          </a:p>
          <a:p>
            <a:pPr marL="109728" indent="0">
              <a:buNone/>
            </a:pPr>
            <a:endParaRPr lang="uk-UA" sz="4000" dirty="0"/>
          </a:p>
          <a:p>
            <a:pPr marL="109728" indent="0">
              <a:buNone/>
            </a:pPr>
            <a:r>
              <a:rPr lang="uk-UA" sz="4000" dirty="0" smtClean="0"/>
              <a:t>26.03.15 аудиторія № 2 морфологічного корпусу </a:t>
            </a:r>
          </a:p>
          <a:p>
            <a:pPr marL="109728" indent="0"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17:00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Picture 3" descr="H:\Emblema_SP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247662" cy="4222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08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idewallpapers.ru/mod/flowers/1920x1080/flowers-wallpaper-1920x1080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929198"/>
            <a:ext cx="6829444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</a:rPr>
              <a:t>Дякую за увагу!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2051" name="Picture 3" descr="H:\Emblema_SP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7934" y="214290"/>
            <a:ext cx="170317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Users\Пётр\Desktop\Безымянны4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2119" y="428604"/>
            <a:ext cx="7375211" cy="5299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55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57818" y="2714620"/>
            <a:ext cx="32861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28 </a:t>
            </a:r>
            <a:r>
              <a:rPr lang="uk-UA" dirty="0" smtClean="0">
                <a:solidFill>
                  <a:srgbClr val="FF0000"/>
                </a:solidFill>
              </a:rPr>
              <a:t>пунктів замість 6!!!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Пётр\Desktop\Documents\Pictures\img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5072098" cy="6518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1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1.1.    </a:t>
            </a:r>
            <a:r>
              <a:rPr lang="ru-RU" sz="2000" dirty="0" err="1" smtClean="0"/>
              <a:t>Положення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студентське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(</a:t>
            </a:r>
            <a:r>
              <a:rPr lang="ru-RU" sz="2000" dirty="0" err="1" smtClean="0"/>
              <a:t>далі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Положення</a:t>
            </a:r>
            <a:r>
              <a:rPr lang="ru-RU" sz="2000" dirty="0" smtClean="0"/>
              <a:t>)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нормативний</a:t>
            </a:r>
            <a:r>
              <a:rPr lang="ru-RU" sz="2000" dirty="0" smtClean="0"/>
              <a:t> документ, </a:t>
            </a:r>
            <a:r>
              <a:rPr lang="ru-RU" sz="2000" dirty="0" err="1" smtClean="0"/>
              <a:t>яким</a:t>
            </a:r>
            <a:r>
              <a:rPr lang="ru-RU" sz="2000" dirty="0" smtClean="0"/>
              <a:t> </a:t>
            </a:r>
            <a:r>
              <a:rPr lang="ru-RU" sz="2000" dirty="0" err="1" smtClean="0"/>
              <a:t>регламентується</a:t>
            </a:r>
            <a:r>
              <a:rPr lang="ru-RU" sz="2000" dirty="0" smtClean="0"/>
              <a:t> порядок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функціонування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у </a:t>
            </a:r>
            <a:r>
              <a:rPr lang="uk-UA" sz="2000" dirty="0" smtClean="0"/>
              <a:t>ВМНЗ.</a:t>
            </a:r>
          </a:p>
          <a:p>
            <a:pPr>
              <a:buNone/>
            </a:pPr>
            <a:endParaRPr lang="en-US" sz="2000" dirty="0" smtClean="0"/>
          </a:p>
          <a:p>
            <a:r>
              <a:rPr lang="ru-RU" sz="2000" dirty="0" smtClean="0"/>
              <a:t>1.2.    </a:t>
            </a:r>
            <a:r>
              <a:rPr lang="ru-RU" sz="2000" dirty="0" err="1" smtClean="0"/>
              <a:t>Цим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Положенням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керуються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своїй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, </a:t>
            </a:r>
            <a:r>
              <a:rPr lang="uk-UA" sz="2000" dirty="0" smtClean="0"/>
              <a:t>факультетів, курсів, </a:t>
            </a:r>
            <a:r>
              <a:rPr lang="ru-RU" sz="2000" dirty="0" err="1" smtClean="0"/>
              <a:t>навчальних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</a:t>
            </a:r>
            <a:r>
              <a:rPr lang="ru-RU" sz="2000" dirty="0" smtClean="0"/>
              <a:t>, </a:t>
            </a:r>
            <a:r>
              <a:rPr lang="ru-RU" sz="2000" dirty="0" err="1" smtClean="0"/>
              <a:t>гуртожитку</a:t>
            </a:r>
            <a:r>
              <a:rPr lang="ru-RU" sz="2000" dirty="0" smtClean="0"/>
              <a:t>, </a:t>
            </a:r>
            <a:r>
              <a:rPr lang="ru-RU" sz="2000" dirty="0" err="1" smtClean="0"/>
              <a:t>науково-педагогічний</a:t>
            </a:r>
            <a:r>
              <a:rPr lang="ru-RU" sz="2000" dirty="0" smtClean="0"/>
              <a:t> персонал та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підрозділи</a:t>
            </a:r>
            <a:r>
              <a:rPr lang="ru-RU" sz="2000" dirty="0" smtClean="0"/>
              <a:t>, </a:t>
            </a:r>
            <a:r>
              <a:rPr lang="ru-RU" sz="2000" dirty="0" err="1" smtClean="0"/>
              <a:t>діяльність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пов’язана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вирішенням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питань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самоврядування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.      </a:t>
            </a:r>
            <a:r>
              <a:rPr lang="ru-RU" dirty="0" err="1" smtClean="0"/>
              <a:t>Призначення</a:t>
            </a:r>
            <a:r>
              <a:rPr lang="ru-RU" dirty="0" smtClean="0"/>
              <a:t> та сфера </a:t>
            </a:r>
            <a:r>
              <a:rPr lang="ru-RU" dirty="0" err="1" smtClean="0"/>
              <a:t>застосування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5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78645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1400" b="1" i="1" dirty="0" smtClean="0">
                <a:latin typeface="Times New Roman"/>
                <a:ea typeface="MS Mincho"/>
              </a:rPr>
              <a:t>	Код документу</a:t>
            </a:r>
            <a:r>
              <a:rPr lang="uk-UA" sz="1400" b="1" i="1" dirty="0" smtClean="0">
                <a:latin typeface="Times New Roman"/>
                <a:ea typeface="MS Mincho"/>
              </a:rPr>
              <a:t>          				</a:t>
            </a:r>
            <a:r>
              <a:rPr lang="ru-RU" sz="1400" b="1" i="1" dirty="0" err="1" smtClean="0">
                <a:latin typeface="Times New Roman"/>
                <a:ea typeface="MS Mincho"/>
              </a:rPr>
              <a:t>Назва</a:t>
            </a:r>
            <a:r>
              <a:rPr lang="ru-RU" sz="1400" b="1" i="1" dirty="0" smtClean="0">
                <a:latin typeface="Times New Roman"/>
                <a:ea typeface="MS Mincho"/>
              </a:rPr>
              <a:t>  документу</a:t>
            </a:r>
            <a:endParaRPr lang="en-US" sz="1400" dirty="0" smtClean="0">
              <a:latin typeface="Times New Roman"/>
              <a:ea typeface="MS Mincho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1400" b="1" dirty="0" smtClean="0">
                <a:latin typeface="Times New Roman"/>
                <a:ea typeface="MS Mincho"/>
              </a:rPr>
              <a:t>	ДСТУ ISO 9001:2009</a:t>
            </a:r>
            <a:r>
              <a:rPr lang="uk-UA" sz="1400" b="1" dirty="0" smtClean="0">
                <a:latin typeface="Times New Roman"/>
                <a:ea typeface="MS Mincho"/>
              </a:rPr>
              <a:t>			</a:t>
            </a:r>
            <a:r>
              <a:rPr lang="ru-RU" sz="1400" dirty="0" err="1" smtClean="0">
                <a:latin typeface="Times New Roman"/>
                <a:ea typeface="MS Mincho"/>
              </a:rPr>
              <a:t>Системи</a:t>
            </a:r>
            <a:r>
              <a:rPr lang="ru-RU" sz="1400" dirty="0" smtClean="0">
                <a:latin typeface="Times New Roman"/>
                <a:ea typeface="MS Mincho"/>
              </a:rPr>
              <a:t> </a:t>
            </a:r>
            <a:r>
              <a:rPr lang="ru-RU" sz="1400" dirty="0" err="1" smtClean="0">
                <a:latin typeface="Times New Roman"/>
                <a:ea typeface="MS Mincho"/>
              </a:rPr>
              <a:t>управління</a:t>
            </a:r>
            <a:r>
              <a:rPr lang="ru-RU" sz="1400" dirty="0" smtClean="0">
                <a:latin typeface="Times New Roman"/>
                <a:ea typeface="MS Mincho"/>
              </a:rPr>
              <a:t> </a:t>
            </a:r>
            <a:r>
              <a:rPr lang="ru-RU" sz="1400" dirty="0" err="1" smtClean="0">
                <a:latin typeface="Times New Roman"/>
                <a:ea typeface="MS Mincho"/>
              </a:rPr>
              <a:t>якістю</a:t>
            </a:r>
            <a:r>
              <a:rPr lang="ru-RU" sz="1400" dirty="0" smtClean="0">
                <a:latin typeface="Times New Roman"/>
                <a:ea typeface="MS Mincho"/>
              </a:rPr>
              <a:t>. </a:t>
            </a:r>
            <a:r>
              <a:rPr lang="ru-RU" sz="1400" dirty="0" err="1" smtClean="0">
                <a:latin typeface="Times New Roman"/>
                <a:ea typeface="MS Mincho"/>
              </a:rPr>
              <a:t>Вимоги</a:t>
            </a:r>
            <a:endParaRPr lang="en-US" sz="1400" dirty="0" smtClean="0">
              <a:latin typeface="Times New Roman"/>
              <a:ea typeface="MS Mincho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1400" b="1" dirty="0" smtClean="0">
                <a:latin typeface="Times New Roman"/>
                <a:ea typeface="MS Mincho"/>
              </a:rPr>
              <a:t>	ДСТУ ISO 9000:2007</a:t>
            </a:r>
            <a:r>
              <a:rPr lang="uk-UA" sz="1400" b="1" dirty="0" smtClean="0">
                <a:latin typeface="Times New Roman"/>
                <a:ea typeface="MS Mincho"/>
              </a:rPr>
              <a:t>			</a:t>
            </a:r>
            <a:r>
              <a:rPr lang="ru-RU" sz="1400" dirty="0" err="1" smtClean="0">
                <a:latin typeface="Times New Roman"/>
                <a:ea typeface="MS Mincho"/>
              </a:rPr>
              <a:t>Системи</a:t>
            </a:r>
            <a:r>
              <a:rPr lang="ru-RU" sz="1400" dirty="0" smtClean="0">
                <a:latin typeface="Times New Roman"/>
                <a:ea typeface="MS Mincho"/>
              </a:rPr>
              <a:t> </a:t>
            </a:r>
            <a:r>
              <a:rPr lang="ru-RU" sz="1400" dirty="0" err="1" smtClean="0">
                <a:latin typeface="Times New Roman"/>
                <a:ea typeface="MS Mincho"/>
              </a:rPr>
              <a:t>управління</a:t>
            </a:r>
            <a:r>
              <a:rPr lang="ru-RU" sz="1400" dirty="0" smtClean="0">
                <a:latin typeface="Times New Roman"/>
                <a:ea typeface="MS Mincho"/>
              </a:rPr>
              <a:t> </a:t>
            </a:r>
            <a:r>
              <a:rPr lang="ru-RU" sz="1400" dirty="0" err="1" smtClean="0">
                <a:latin typeface="Times New Roman"/>
                <a:ea typeface="MS Mincho"/>
              </a:rPr>
              <a:t>якістю</a:t>
            </a:r>
            <a:r>
              <a:rPr lang="ru-RU" sz="1400" dirty="0" smtClean="0">
                <a:latin typeface="Times New Roman"/>
                <a:ea typeface="MS Mincho"/>
              </a:rPr>
              <a:t>. </a:t>
            </a:r>
            <a:r>
              <a:rPr lang="ru-RU" sz="1400" dirty="0" err="1" smtClean="0">
                <a:latin typeface="Times New Roman"/>
                <a:ea typeface="MS Mincho"/>
              </a:rPr>
              <a:t>Основні</a:t>
            </a:r>
            <a:r>
              <a:rPr lang="ru-RU" sz="1400" dirty="0" smtClean="0">
                <a:latin typeface="Times New Roman"/>
                <a:ea typeface="MS Mincho"/>
              </a:rPr>
              <a:t> 					</a:t>
            </a:r>
            <a:r>
              <a:rPr lang="ru-RU" sz="1400" dirty="0" err="1" smtClean="0">
                <a:latin typeface="Times New Roman"/>
                <a:ea typeface="MS Mincho"/>
              </a:rPr>
              <a:t>положення</a:t>
            </a:r>
            <a:r>
              <a:rPr lang="ru-RU" sz="1400" dirty="0" smtClean="0">
                <a:latin typeface="Times New Roman"/>
                <a:ea typeface="MS Mincho"/>
              </a:rPr>
              <a:t> та словник</a:t>
            </a:r>
            <a:endParaRPr lang="en-US" sz="1400" dirty="0" smtClean="0">
              <a:latin typeface="Times New Roman"/>
              <a:ea typeface="MS Mincho"/>
            </a:endParaRPr>
          </a:p>
          <a:p>
            <a:pPr marL="450215" indent="-450215" algn="just">
              <a:lnSpc>
                <a:spcPct val="150000"/>
              </a:lnSpc>
              <a:buNone/>
            </a:pPr>
            <a:r>
              <a:rPr lang="ru-RU" sz="1400" b="1" dirty="0" smtClean="0">
                <a:latin typeface="Times New Roman"/>
                <a:ea typeface="MS Mincho"/>
              </a:rPr>
              <a:t>        № 1060-ХІІ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/>
                <a:ea typeface="MS Mincho"/>
              </a:rPr>
              <a:t>від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MS Mincho"/>
              </a:rPr>
              <a:t> 01.07.2014 </a:t>
            </a:r>
            <a:r>
              <a:rPr lang="uk-UA" sz="1400" b="1" dirty="0" smtClean="0">
                <a:solidFill>
                  <a:srgbClr val="000000"/>
                </a:solidFill>
                <a:latin typeface="Times New Roman"/>
                <a:ea typeface="MS Mincho"/>
              </a:rPr>
              <a:t>			</a:t>
            </a:r>
            <a:r>
              <a:rPr lang="ru-RU" sz="1400" b="1" dirty="0" smtClean="0">
                <a:latin typeface="Times New Roman"/>
                <a:ea typeface="MS Mincho"/>
              </a:rPr>
              <a:t>Закон </a:t>
            </a:r>
            <a:r>
              <a:rPr lang="ru-RU" sz="1400" b="1" dirty="0" err="1" smtClean="0">
                <a:latin typeface="Times New Roman"/>
                <a:ea typeface="MS Mincho"/>
              </a:rPr>
              <a:t>України</a:t>
            </a:r>
            <a:r>
              <a:rPr lang="ru-RU" sz="1400" b="1" dirty="0" smtClean="0">
                <a:latin typeface="Times New Roman"/>
                <a:ea typeface="MS Mincho"/>
              </a:rPr>
              <a:t> “Про </a:t>
            </a:r>
            <a:r>
              <a:rPr lang="ru-RU" sz="1400" b="1" dirty="0" err="1" smtClean="0">
                <a:latin typeface="Times New Roman"/>
                <a:ea typeface="MS Mincho"/>
              </a:rPr>
              <a:t>вищу</a:t>
            </a:r>
            <a:r>
              <a:rPr lang="ru-RU" sz="1400" b="1" dirty="0" smtClean="0">
                <a:latin typeface="Times New Roman"/>
                <a:ea typeface="MS Mincho"/>
              </a:rPr>
              <a:t> </a:t>
            </a:r>
            <a:r>
              <a:rPr lang="ru-RU" sz="1400" b="1" dirty="0" err="1" smtClean="0">
                <a:latin typeface="Times New Roman"/>
                <a:ea typeface="MS Mincho"/>
              </a:rPr>
              <a:t>освіту</a:t>
            </a:r>
            <a:r>
              <a:rPr lang="ru-RU" sz="1400" b="1" dirty="0" smtClean="0">
                <a:latin typeface="Times New Roman"/>
                <a:ea typeface="MS Mincho"/>
              </a:rPr>
              <a:t>”</a:t>
            </a:r>
            <a:endParaRPr lang="en-US" sz="1400" b="1" dirty="0" smtClean="0">
              <a:latin typeface="Times New Roman"/>
              <a:ea typeface="MS Mincho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MS Mincho"/>
              </a:rPr>
              <a:t>	№ 1556-VII</a:t>
            </a:r>
            <a:r>
              <a:rPr lang="uk-UA" sz="1400" b="1" dirty="0" smtClean="0">
                <a:latin typeface="Times New Roman"/>
                <a:ea typeface="MS Mincho"/>
              </a:rPr>
              <a:t> в</a:t>
            </a:r>
            <a:r>
              <a:rPr lang="ru-RU" sz="1400" b="1" dirty="0" err="1" smtClean="0">
                <a:latin typeface="Times New Roman"/>
                <a:ea typeface="MS Mincho"/>
              </a:rPr>
              <a:t>ід</a:t>
            </a:r>
            <a:r>
              <a:rPr lang="ru-RU" sz="1400" b="1" dirty="0" smtClean="0">
                <a:latin typeface="Times New Roman"/>
                <a:ea typeface="MS Mincho"/>
              </a:rPr>
              <a:t> 19 </a:t>
            </a:r>
            <a:r>
              <a:rPr lang="ru-RU" sz="1400" b="1" dirty="0" err="1" smtClean="0">
                <a:latin typeface="Times New Roman"/>
                <a:ea typeface="MS Mincho"/>
              </a:rPr>
              <a:t>січня</a:t>
            </a:r>
            <a:r>
              <a:rPr lang="ru-RU" sz="1400" b="1" dirty="0" smtClean="0">
                <a:latin typeface="Times New Roman"/>
                <a:ea typeface="MS Mincho"/>
              </a:rPr>
              <a:t> 2010 р</a:t>
            </a:r>
            <a:r>
              <a:rPr lang="ru-RU" sz="1400" dirty="0" smtClean="0">
                <a:latin typeface="Times New Roman"/>
                <a:ea typeface="MS Mincho"/>
              </a:rPr>
              <a:t>.</a:t>
            </a:r>
            <a:r>
              <a:rPr lang="ru-RU" sz="1400" b="1" dirty="0" smtClean="0">
                <a:latin typeface="Times New Roman"/>
                <a:ea typeface="MS Mincho"/>
              </a:rPr>
              <a:t> 		</a:t>
            </a:r>
            <a:r>
              <a:rPr lang="uk-UA" sz="1400" dirty="0" smtClean="0">
                <a:latin typeface="Times New Roman"/>
                <a:ea typeface="MS Mincho"/>
              </a:rPr>
              <a:t>Н</a:t>
            </a:r>
            <a:r>
              <a:rPr lang="ru-RU" sz="1400" dirty="0" err="1" smtClean="0">
                <a:latin typeface="Times New Roman"/>
                <a:ea typeface="MS Mincho"/>
              </a:rPr>
              <a:t>аказ</a:t>
            </a:r>
            <a:r>
              <a:rPr lang="ru-RU" sz="1400" dirty="0" smtClean="0">
                <a:latin typeface="Times New Roman"/>
                <a:ea typeface="MS Mincho"/>
              </a:rPr>
              <a:t> </a:t>
            </a:r>
            <a:r>
              <a:rPr lang="ru-RU" sz="1400" dirty="0" err="1" smtClean="0">
                <a:latin typeface="Times New Roman"/>
                <a:ea typeface="MS Mincho"/>
              </a:rPr>
              <a:t>Міністерства</a:t>
            </a:r>
            <a:r>
              <a:rPr lang="ru-RU" sz="1400" dirty="0" smtClean="0">
                <a:latin typeface="Times New Roman"/>
                <a:ea typeface="MS Mincho"/>
              </a:rPr>
              <a:t> </a:t>
            </a:r>
            <a:r>
              <a:rPr lang="ru-RU" sz="1400" dirty="0" err="1" smtClean="0">
                <a:latin typeface="Times New Roman"/>
                <a:ea typeface="MS Mincho"/>
              </a:rPr>
              <a:t>освіти</a:t>
            </a:r>
            <a:r>
              <a:rPr lang="ru-RU" sz="1400" dirty="0" smtClean="0">
                <a:latin typeface="Times New Roman"/>
                <a:ea typeface="MS Mincho"/>
              </a:rPr>
              <a:t> </a:t>
            </a:r>
            <a:r>
              <a:rPr lang="ru-RU" sz="1400" dirty="0" err="1" smtClean="0">
                <a:latin typeface="Times New Roman"/>
                <a:ea typeface="MS Mincho"/>
              </a:rPr>
              <a:t>України</a:t>
            </a:r>
            <a:r>
              <a:rPr lang="ru-RU" sz="1400" dirty="0" smtClean="0">
                <a:latin typeface="Times New Roman"/>
                <a:ea typeface="MS Mincho"/>
              </a:rPr>
              <a:t> </a:t>
            </a:r>
          </a:p>
          <a:p>
            <a:pPr lvl="8" algn="just">
              <a:lnSpc>
                <a:spcPct val="150000"/>
              </a:lnSpc>
            </a:pPr>
            <a:r>
              <a:rPr lang="ru-RU" sz="1400" dirty="0" smtClean="0">
                <a:latin typeface="Times New Roman"/>
                <a:ea typeface="MS Mincho"/>
              </a:rPr>
              <a:t>			“Про </a:t>
            </a:r>
            <a:r>
              <a:rPr lang="ru-RU" sz="1400" dirty="0" err="1" smtClean="0">
                <a:latin typeface="Times New Roman"/>
                <a:ea typeface="MS Mincho"/>
              </a:rPr>
              <a:t>Положення</a:t>
            </a:r>
            <a:r>
              <a:rPr lang="ru-RU" sz="1400" dirty="0" smtClean="0">
                <a:latin typeface="Times New Roman"/>
                <a:ea typeface="MS Mincho"/>
              </a:rPr>
              <a:t> </a:t>
            </a:r>
            <a:r>
              <a:rPr lang="ru-RU" sz="1400" dirty="0" err="1" smtClean="0">
                <a:latin typeface="Times New Roman"/>
                <a:ea typeface="MS Mincho"/>
              </a:rPr>
              <a:t>про</a:t>
            </a:r>
            <a:r>
              <a:rPr lang="ru-RU" sz="1400" dirty="0" smtClean="0">
                <a:latin typeface="Times New Roman"/>
                <a:ea typeface="MS Mincho"/>
              </a:rPr>
              <a:t> </a:t>
            </a:r>
            <a:r>
              <a:rPr lang="ru-RU" sz="1400" dirty="0" err="1" smtClean="0">
                <a:latin typeface="Times New Roman"/>
                <a:ea typeface="MS Mincho"/>
              </a:rPr>
              <a:t>організацію</a:t>
            </a:r>
            <a:r>
              <a:rPr lang="ru-RU" sz="1400" dirty="0" smtClean="0">
                <a:latin typeface="Times New Roman"/>
                <a:ea typeface="MS Mincho"/>
              </a:rPr>
              <a:t>                   			</a:t>
            </a:r>
            <a:r>
              <a:rPr lang="ru-RU" sz="1400" dirty="0" err="1" smtClean="0">
                <a:latin typeface="Times New Roman"/>
                <a:ea typeface="MS Mincho"/>
              </a:rPr>
              <a:t>навчального</a:t>
            </a:r>
            <a:r>
              <a:rPr lang="ru-RU" sz="1400" dirty="0" smtClean="0">
                <a:latin typeface="Times New Roman"/>
                <a:ea typeface="MS Mincho"/>
              </a:rPr>
              <a:t> </a:t>
            </a:r>
            <a:r>
              <a:rPr lang="ru-RU" sz="1400" dirty="0" err="1" smtClean="0">
                <a:latin typeface="Times New Roman"/>
                <a:ea typeface="MS Mincho"/>
              </a:rPr>
              <a:t>процесу</a:t>
            </a:r>
            <a:r>
              <a:rPr lang="ru-RU" sz="1400" dirty="0" smtClean="0">
                <a:latin typeface="Times New Roman"/>
                <a:ea typeface="MS Mincho"/>
              </a:rPr>
              <a:t> у </a:t>
            </a:r>
            <a:r>
              <a:rPr lang="ru-RU" sz="1400" dirty="0" err="1" smtClean="0">
                <a:latin typeface="Times New Roman"/>
                <a:ea typeface="MS Mincho"/>
              </a:rPr>
              <a:t>вищих</a:t>
            </a:r>
            <a:r>
              <a:rPr lang="ru-RU" sz="1400" dirty="0" smtClean="0">
                <a:latin typeface="Times New Roman"/>
                <a:ea typeface="MS Mincho"/>
              </a:rPr>
              <a:t> </a:t>
            </a:r>
            <a:r>
              <a:rPr lang="ru-RU" sz="1400" dirty="0" err="1" smtClean="0">
                <a:latin typeface="Times New Roman"/>
                <a:ea typeface="MS Mincho"/>
              </a:rPr>
              <a:t>навчальних</a:t>
            </a:r>
            <a:r>
              <a:rPr lang="ru-RU" sz="1400" dirty="0" smtClean="0">
                <a:latin typeface="Times New Roman"/>
                <a:ea typeface="MS Mincho"/>
              </a:rPr>
              <a:t> 			закладах”</a:t>
            </a:r>
            <a:endParaRPr lang="en-US" sz="1400" dirty="0" smtClean="0">
              <a:latin typeface="Times New Roman"/>
              <a:ea typeface="MS Mincho"/>
            </a:endParaRPr>
          </a:p>
          <a:p>
            <a:pPr marL="450215" indent="-450215" algn="just">
              <a:lnSpc>
                <a:spcPct val="150000"/>
              </a:lnSpc>
              <a:buNone/>
            </a:pPr>
            <a:r>
              <a:rPr lang="ru-RU" sz="1400" b="1" dirty="0" smtClean="0">
                <a:latin typeface="Times New Roman"/>
                <a:ea typeface="MS Mincho"/>
              </a:rPr>
              <a:t>        №161 </a:t>
            </a:r>
            <a:r>
              <a:rPr lang="ru-RU" sz="1400" b="1" dirty="0" err="1" smtClean="0">
                <a:latin typeface="Times New Roman"/>
                <a:ea typeface="MS Mincho"/>
              </a:rPr>
              <a:t>від</a:t>
            </a:r>
            <a:r>
              <a:rPr lang="ru-RU" sz="1400" b="1" dirty="0" smtClean="0">
                <a:latin typeface="Times New Roman"/>
                <a:ea typeface="MS Mincho"/>
              </a:rPr>
              <a:t> 2 </a:t>
            </a:r>
            <a:r>
              <a:rPr lang="ru-RU" sz="1400" b="1" dirty="0" err="1" smtClean="0">
                <a:latin typeface="Times New Roman"/>
                <a:ea typeface="MS Mincho"/>
              </a:rPr>
              <a:t>червня</a:t>
            </a:r>
            <a:r>
              <a:rPr lang="ru-RU" sz="1400" b="1" dirty="0" smtClean="0">
                <a:latin typeface="Times New Roman"/>
                <a:ea typeface="MS Mincho"/>
              </a:rPr>
              <a:t> 1993р.</a:t>
            </a:r>
            <a:r>
              <a:rPr lang="uk-UA" sz="1400" dirty="0" smtClean="0">
                <a:latin typeface="Times New Roman"/>
                <a:ea typeface="MS Mincho"/>
              </a:rPr>
              <a:t> 			П</a:t>
            </a:r>
            <a:r>
              <a:rPr lang="ru-RU" sz="1400" dirty="0" err="1" smtClean="0">
                <a:latin typeface="Times New Roman"/>
                <a:ea typeface="MS Mincho"/>
              </a:rPr>
              <a:t>оложення</a:t>
            </a:r>
            <a:r>
              <a:rPr lang="ru-RU" sz="1400" dirty="0" smtClean="0">
                <a:latin typeface="Times New Roman"/>
                <a:ea typeface="MS Mincho"/>
              </a:rPr>
              <a:t> про </a:t>
            </a:r>
            <a:r>
              <a:rPr lang="ru-RU" sz="1400" dirty="0" err="1" smtClean="0">
                <a:latin typeface="Times New Roman"/>
                <a:ea typeface="MS Mincho"/>
              </a:rPr>
              <a:t>організацію</a:t>
            </a:r>
            <a:r>
              <a:rPr lang="ru-RU" sz="1400" dirty="0" smtClean="0">
                <a:latin typeface="Times New Roman"/>
                <a:ea typeface="MS Mincho"/>
              </a:rPr>
              <a:t> </a:t>
            </a:r>
            <a:r>
              <a:rPr lang="ru-RU" sz="1400" dirty="0" err="1" smtClean="0">
                <a:latin typeface="Times New Roman"/>
                <a:ea typeface="MS Mincho"/>
              </a:rPr>
              <a:t>виховного</a:t>
            </a:r>
            <a:r>
              <a:rPr lang="ru-RU" sz="1400" dirty="0" smtClean="0">
                <a:latin typeface="Times New Roman"/>
                <a:ea typeface="MS Mincho"/>
              </a:rPr>
              <a:t> </a:t>
            </a:r>
          </a:p>
          <a:p>
            <a:pPr marL="450215" indent="-450215" algn="just">
              <a:lnSpc>
                <a:spcPct val="150000"/>
              </a:lnSpc>
              <a:buNone/>
            </a:pPr>
            <a:r>
              <a:rPr lang="ru-RU" sz="1400" b="1" dirty="0" smtClean="0">
                <a:latin typeface="Times New Roman"/>
                <a:ea typeface="MS Mincho"/>
              </a:rPr>
              <a:t>        П-751-10</a:t>
            </a:r>
            <a:r>
              <a:rPr lang="ru-RU" sz="1400" dirty="0" smtClean="0">
                <a:latin typeface="Times New Roman"/>
                <a:ea typeface="MS Mincho"/>
              </a:rPr>
              <a:t>				</a:t>
            </a:r>
            <a:r>
              <a:rPr lang="ru-RU" sz="1400" dirty="0" err="1" smtClean="0">
                <a:latin typeface="Times New Roman"/>
                <a:ea typeface="MS Mincho"/>
              </a:rPr>
              <a:t>процесу</a:t>
            </a:r>
            <a:endParaRPr lang="en-US" sz="1400" dirty="0" smtClean="0">
              <a:latin typeface="Times New Roman"/>
              <a:ea typeface="MS Mincho"/>
            </a:endParaRPr>
          </a:p>
          <a:p>
            <a:pPr marL="450215" indent="-450215" algn="just">
              <a:lnSpc>
                <a:spcPct val="150000"/>
              </a:lnSpc>
              <a:buNone/>
            </a:pPr>
            <a:r>
              <a:rPr lang="ru-RU" sz="1400" b="1" dirty="0" smtClean="0">
                <a:latin typeface="Times New Roman"/>
                <a:ea typeface="MS Mincho"/>
              </a:rPr>
              <a:t>        </a:t>
            </a:r>
          </a:p>
          <a:p>
            <a:pPr marL="450215" indent="-450215" algn="just">
              <a:lnSpc>
                <a:spcPct val="150000"/>
              </a:lnSpc>
              <a:buNone/>
            </a:pPr>
            <a:r>
              <a:rPr lang="ru-RU" sz="1400" b="1" dirty="0" smtClean="0">
                <a:latin typeface="Times New Roman"/>
                <a:ea typeface="MS Mincho"/>
              </a:rPr>
              <a:t>        № 1010 </a:t>
            </a:r>
            <a:r>
              <a:rPr lang="ru-RU" sz="1400" b="1" dirty="0" err="1" smtClean="0">
                <a:latin typeface="Times New Roman"/>
                <a:ea typeface="MS Mincho"/>
              </a:rPr>
              <a:t>від</a:t>
            </a:r>
            <a:r>
              <a:rPr lang="ru-RU" sz="1400" b="1" dirty="0" smtClean="0">
                <a:latin typeface="Times New Roman"/>
                <a:ea typeface="MS Mincho"/>
              </a:rPr>
              <a:t> 15.11. 2007 р.</a:t>
            </a:r>
            <a:r>
              <a:rPr lang="uk-UA" sz="1400" b="1" dirty="0" smtClean="0">
                <a:latin typeface="Times New Roman"/>
                <a:ea typeface="MS Mincho"/>
              </a:rPr>
              <a:t>	</a:t>
            </a:r>
            <a:r>
              <a:rPr lang="ru-RU" sz="1400" b="1" dirty="0" smtClean="0">
                <a:latin typeface="Times New Roman"/>
                <a:ea typeface="MS Mincho"/>
              </a:rPr>
              <a:t>		</a:t>
            </a:r>
            <a:r>
              <a:rPr lang="ru-RU" sz="1400" dirty="0" smtClean="0">
                <a:latin typeface="Times New Roman"/>
                <a:ea typeface="MS Mincho"/>
              </a:rPr>
              <a:t>Наказ МОН </a:t>
            </a:r>
            <a:r>
              <a:rPr lang="ru-RU" sz="1400" dirty="0" err="1" smtClean="0">
                <a:latin typeface="Times New Roman"/>
                <a:ea typeface="MS Mincho"/>
              </a:rPr>
              <a:t>України</a:t>
            </a:r>
            <a:r>
              <a:rPr lang="ru-RU" sz="1400" dirty="0" smtClean="0">
                <a:latin typeface="Times New Roman"/>
                <a:ea typeface="MS Mincho"/>
              </a:rPr>
              <a:t> «</a:t>
            </a:r>
            <a:r>
              <a:rPr lang="ru-RU" sz="1400" dirty="0" err="1" smtClean="0">
                <a:latin typeface="Times New Roman"/>
                <a:ea typeface="MS Mincho"/>
              </a:rPr>
              <a:t>Примірне</a:t>
            </a:r>
            <a:r>
              <a:rPr lang="ru-RU" sz="1400" dirty="0" smtClean="0">
                <a:latin typeface="Times New Roman"/>
                <a:ea typeface="MS Mincho"/>
              </a:rPr>
              <a:t> </a:t>
            </a:r>
            <a:r>
              <a:rPr lang="ru-RU" sz="1400" dirty="0" err="1" smtClean="0">
                <a:latin typeface="Times New Roman"/>
                <a:ea typeface="MS Mincho"/>
              </a:rPr>
              <a:t>Положення</a:t>
            </a:r>
            <a:r>
              <a:rPr lang="ru-RU" sz="1400" dirty="0" smtClean="0">
                <a:latin typeface="Times New Roman"/>
                <a:ea typeface="MS Mincho"/>
              </a:rPr>
              <a:t> 					про </a:t>
            </a:r>
            <a:r>
              <a:rPr lang="ru-RU" sz="1400" dirty="0" err="1" smtClean="0">
                <a:latin typeface="Times New Roman"/>
                <a:ea typeface="MS Mincho"/>
              </a:rPr>
              <a:t>студентське</a:t>
            </a:r>
            <a:r>
              <a:rPr lang="ru-RU" sz="1400" dirty="0" smtClean="0">
                <a:latin typeface="Times New Roman"/>
                <a:ea typeface="MS Mincho"/>
              </a:rPr>
              <a:t> </a:t>
            </a:r>
            <a:r>
              <a:rPr lang="ru-RU" sz="1400" dirty="0" err="1" smtClean="0">
                <a:latin typeface="Times New Roman"/>
                <a:ea typeface="MS Mincho"/>
              </a:rPr>
              <a:t>самоврядування</a:t>
            </a:r>
            <a:r>
              <a:rPr lang="ru-RU" sz="1400" dirty="0" smtClean="0">
                <a:latin typeface="Times New Roman"/>
                <a:ea typeface="MS Mincho"/>
              </a:rPr>
              <a:t> у </a:t>
            </a:r>
            <a:r>
              <a:rPr lang="ru-RU" sz="1400" dirty="0" err="1" smtClean="0">
                <a:latin typeface="Times New Roman"/>
                <a:ea typeface="MS Mincho"/>
              </a:rPr>
              <a:t>вищих</a:t>
            </a:r>
            <a:r>
              <a:rPr lang="ru-RU" sz="1400" dirty="0" smtClean="0">
                <a:latin typeface="Times New Roman"/>
                <a:ea typeface="MS Mincho"/>
              </a:rPr>
              <a:t> 					</a:t>
            </a:r>
            <a:r>
              <a:rPr lang="ru-RU" sz="1400" dirty="0" err="1" smtClean="0">
                <a:latin typeface="Times New Roman"/>
                <a:ea typeface="MS Mincho"/>
              </a:rPr>
              <a:t>навчальних</a:t>
            </a:r>
            <a:r>
              <a:rPr lang="ru-RU" sz="1400" dirty="0" smtClean="0">
                <a:latin typeface="Times New Roman"/>
                <a:ea typeface="MS Mincho"/>
              </a:rPr>
              <a:t> закладах </a:t>
            </a:r>
            <a:r>
              <a:rPr lang="ru-RU" sz="1400" dirty="0" err="1" smtClean="0">
                <a:latin typeface="Times New Roman"/>
                <a:ea typeface="MS Mincho"/>
              </a:rPr>
              <a:t>України</a:t>
            </a:r>
            <a:r>
              <a:rPr lang="ru-RU" sz="1400" dirty="0" smtClean="0">
                <a:latin typeface="Times New Roman"/>
                <a:ea typeface="MS Mincho"/>
              </a:rPr>
              <a:t>»</a:t>
            </a:r>
            <a:endParaRPr lang="en-US" sz="1400" dirty="0" smtClean="0">
              <a:latin typeface="Times New Roman"/>
              <a:ea typeface="MS Mincho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1400" b="1" dirty="0" smtClean="0">
                <a:latin typeface="Times New Roman"/>
                <a:ea typeface="MS Mincho"/>
              </a:rPr>
              <a:t>	</a:t>
            </a:r>
            <a:r>
              <a:rPr lang="uk-UA" sz="1400" b="1" dirty="0" smtClean="0">
                <a:latin typeface="Times New Roman"/>
                <a:ea typeface="MS Mincho"/>
              </a:rPr>
              <a:t>			</a:t>
            </a:r>
            <a:endParaRPr lang="en-US" sz="1400" dirty="0" smtClean="0">
              <a:latin typeface="Times New Roman"/>
              <a:ea typeface="MS Mincho"/>
            </a:endParaRP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Нормативні</a:t>
            </a:r>
            <a:r>
              <a:rPr lang="ru-RU" dirty="0" smtClean="0"/>
              <a:t> </a:t>
            </a:r>
            <a:r>
              <a:rPr lang="ru-RU" dirty="0" err="1" smtClean="0"/>
              <a:t>посилання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8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710</TotalTime>
  <Words>2278</Words>
  <Application>Microsoft Office PowerPoint</Application>
  <PresentationFormat>Экран (4:3)</PresentationFormat>
  <Paragraphs>236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Открытая</vt:lpstr>
      <vt:lpstr>Положення про студентське самоврядування НМУ ім. О.О. Богомольця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28 пунктів замість 6!!!</vt:lpstr>
      <vt:lpstr>.      Призначення та сфера застосування</vt:lpstr>
      <vt:lpstr>Нормативні посилання</vt:lpstr>
      <vt:lpstr>Загальні положення організації студентського самоврядування</vt:lpstr>
      <vt:lpstr>Загальні положення організації студентського самоврядування</vt:lpstr>
      <vt:lpstr>Загальні положення організації студентського самоврядування</vt:lpstr>
      <vt:lpstr>Загальні положення організації студентського самоврядування</vt:lpstr>
      <vt:lpstr>Структура й організація роботи органів студентського самоврядування</vt:lpstr>
      <vt:lpstr>Структура й організація роботи органів студентського самоврядування</vt:lpstr>
      <vt:lpstr>Структура й організація роботи органів студентського самоврядування</vt:lpstr>
      <vt:lpstr>Структура й організація роботи органів студентського самоврядування</vt:lpstr>
      <vt:lpstr>Студентський парламент</vt:lpstr>
      <vt:lpstr>Студентський парламент</vt:lpstr>
      <vt:lpstr>Голова Студентського парламенту</vt:lpstr>
      <vt:lpstr>Голова Студентського парламенту</vt:lpstr>
      <vt:lpstr>Голова Студентського парламенту</vt:lpstr>
      <vt:lpstr>Голова Студентського парламенту</vt:lpstr>
      <vt:lpstr>Голова Студентського парламенту</vt:lpstr>
      <vt:lpstr>Голова Студентського парламенту</vt:lpstr>
      <vt:lpstr>Виконавчий комітет Студентського парламенту</vt:lpstr>
      <vt:lpstr>Виконавчий комітет Студентського парламенту</vt:lpstr>
      <vt:lpstr>Відділи Студентського парламенту </vt:lpstr>
      <vt:lpstr>Відділи Студентського парламенту </vt:lpstr>
      <vt:lpstr>Відділи Студентського парламенту </vt:lpstr>
      <vt:lpstr>Навчально-науковий відділ</vt:lpstr>
      <vt:lpstr>Відділ громадської діяльності</vt:lpstr>
      <vt:lpstr>Житлово-побутовий відділ </vt:lpstr>
      <vt:lpstr>Відділ зовнішніх зв’язків</vt:lpstr>
      <vt:lpstr>Відділ здоров’я та спорту </vt:lpstr>
      <vt:lpstr>Інформаційний відділ </vt:lpstr>
      <vt:lpstr>Служба безпеки Студентського парламенту </vt:lpstr>
      <vt:lpstr>Студентська рада факультету</vt:lpstr>
      <vt:lpstr>Студентська рада факультету</vt:lpstr>
      <vt:lpstr>Студентська рада факультету</vt:lpstr>
      <vt:lpstr>Староста курсу та потоку</vt:lpstr>
      <vt:lpstr>Староста курсу та потоку</vt:lpstr>
      <vt:lpstr>Староста академічної групи</vt:lpstr>
      <vt:lpstr>Староста академічної групи</vt:lpstr>
      <vt:lpstr>Студентська рада гуртожитку </vt:lpstr>
      <vt:lpstr>Студентська рада гуртожитку</vt:lpstr>
      <vt:lpstr>Права й обов’язки органів студентського самоврядування</vt:lpstr>
      <vt:lpstr>Права й обов’язки органів студентського самоврядування</vt:lpstr>
      <vt:lpstr>Права й обов'язки керівництва університету щодо взаємодії з органами студентського самоврядування</vt:lpstr>
      <vt:lpstr>Презентация PowerPoint</vt:lpstr>
      <vt:lpstr>Міжнародна діяльність органів студентського самоврядування</vt:lpstr>
      <vt:lpstr>Фінансова основа студентського самоврядування </vt:lpstr>
      <vt:lpstr>Відповідальність та повноваження </vt:lpstr>
      <vt:lpstr>Заключні положення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Cтудентський парламент</dc:title>
  <dc:creator>Пётр</dc:creator>
  <cp:lastModifiedBy>СП НМУ</cp:lastModifiedBy>
  <cp:revision>75</cp:revision>
  <dcterms:created xsi:type="dcterms:W3CDTF">2014-12-21T20:45:21Z</dcterms:created>
  <dcterms:modified xsi:type="dcterms:W3CDTF">2015-03-19T13:40:00Z</dcterms:modified>
</cp:coreProperties>
</file>