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619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173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730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54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937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545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602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480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070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906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328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0540C-7500-4A87-A83A-B51B8ECE6D6E}" type="datetimeFigureOut">
              <a:rPr lang="uk-UA" smtClean="0"/>
              <a:t>13.10.2014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D4D33-ED5E-46B7-8B17-587658C1FED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174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500063" y="142875"/>
            <a:ext cx="8215312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altLang="uk-UA" sz="2000" b="1">
                <a:latin typeface="Times New Roman" pitchFamily="18" charset="0"/>
                <a:cs typeface="Times New Roman" pitchFamily="18" charset="0"/>
              </a:rPr>
              <a:t>Різноманіття токсинів, що утворюються отруйними тваринами, </a:t>
            </a:r>
            <a:r>
              <a:rPr lang="uk-UA" altLang="uk-UA" sz="2100" b="1">
                <a:latin typeface="Times New Roman" pitchFamily="18" charset="0"/>
                <a:cs typeface="Times New Roman" pitchFamily="18" charset="0"/>
              </a:rPr>
              <a:t>зумовлене</a:t>
            </a:r>
            <a:r>
              <a:rPr lang="uk-UA" altLang="uk-UA" sz="2000" b="1">
                <a:latin typeface="Times New Roman" pitchFamily="18" charset="0"/>
                <a:cs typeface="Times New Roman" pitchFamily="18" charset="0"/>
              </a:rPr>
              <a:t> необхідністю максимального пристосування конкретного виду до захисту від ворогів та полювання на придатну здобич. Токсини діють вкрай специфічно, вибірково.  </a:t>
            </a:r>
          </a:p>
        </p:txBody>
      </p:sp>
      <p:pic>
        <p:nvPicPr>
          <p:cNvPr id="15363" name="Picture 8" descr="E:\сканер\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571625"/>
            <a:ext cx="1785937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3" descr="E:\сканер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214688"/>
            <a:ext cx="1285875" cy="170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E:\сканер\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072063"/>
            <a:ext cx="192881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2571750" y="1643063"/>
            <a:ext cx="600075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uk-UA" sz="1900" b="1">
                <a:latin typeface="Times New Roman" pitchFamily="18" charset="0"/>
                <a:cs typeface="Times New Roman" pitchFamily="18" charset="0"/>
              </a:rPr>
              <a:t>Отрута </a:t>
            </a:r>
            <a:r>
              <a:rPr lang="en-US" altLang="uk-UA" sz="1900" b="1" i="1">
                <a:latin typeface="Times New Roman" pitchFamily="18" charset="0"/>
                <a:cs typeface="Times New Roman" pitchFamily="18" charset="0"/>
              </a:rPr>
              <a:t>Apis mellifera </a:t>
            </a:r>
            <a:r>
              <a:rPr lang="ru-RU" altLang="uk-UA" sz="1900" b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altLang="uk-UA" sz="1900" b="1">
                <a:latin typeface="Times New Roman" pitchFamily="18" charset="0"/>
                <a:cs typeface="Times New Roman" pitchFamily="18" charset="0"/>
              </a:rPr>
              <a:t>істить пептид апамін – блокатор кальційзалежних калієвих каналів малої провідності</a:t>
            </a:r>
            <a:r>
              <a:rPr lang="uk-UA" altLang="uk-UA" sz="1900" b="1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altLang="uk-UA" sz="1900" b="1">
                <a:latin typeface="Times New Roman" pitchFamily="18" charset="0"/>
                <a:cs typeface="Times New Roman" pitchFamily="18" charset="0"/>
              </a:rPr>
              <a:t>що спричинює, зокрема, пригнічення синаптичного гальмування в гладких м'язах. </a:t>
            </a:r>
            <a:endParaRPr lang="uk-UA" altLang="uk-UA" sz="19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2571750" y="3429000"/>
            <a:ext cx="592931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uk-UA" sz="1900" b="1">
                <a:latin typeface="Times New Roman" pitchFamily="18" charset="0"/>
                <a:cs typeface="Times New Roman" pitchFamily="18" charset="0"/>
              </a:rPr>
              <a:t>Отрута </a:t>
            </a:r>
            <a:r>
              <a:rPr lang="en-US" altLang="uk-UA" sz="1900" b="1" i="1">
                <a:latin typeface="Times New Roman" pitchFamily="18" charset="0"/>
                <a:cs typeface="Times New Roman" pitchFamily="18" charset="0"/>
              </a:rPr>
              <a:t>Argiope</a:t>
            </a:r>
            <a:r>
              <a:rPr lang="en-US" altLang="uk-UA" sz="19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uk-UA" sz="1900" b="1" i="1">
                <a:latin typeface="Times New Roman" pitchFamily="18" charset="0"/>
                <a:cs typeface="Times New Roman" pitchFamily="18" charset="0"/>
              </a:rPr>
              <a:t>lobata</a:t>
            </a:r>
            <a:r>
              <a:rPr lang="uk-UA" altLang="uk-UA" sz="19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sz="1900" b="1">
                <a:latin typeface="Times New Roman" pitchFamily="18" charset="0"/>
                <a:cs typeface="Times New Roman" pitchFamily="18" charset="0"/>
              </a:rPr>
              <a:t>містить блокатори нікотинових рецепторів медіатора ацетилхоліну</a:t>
            </a:r>
            <a:r>
              <a:rPr lang="uk-UA" altLang="uk-UA" sz="1900" b="1" i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altLang="uk-UA" sz="1900" b="1">
                <a:latin typeface="Times New Roman" pitchFamily="18" charset="0"/>
                <a:cs typeface="Times New Roman" pitchFamily="18" charset="0"/>
              </a:rPr>
              <a:t>в хребетних тварин та рецепторів медіатора глутамату в комах. </a:t>
            </a:r>
            <a:endParaRPr lang="uk-UA" altLang="uk-UA" sz="19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2571750" y="5000625"/>
            <a:ext cx="58578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uk-UA" altLang="uk-UA" sz="1900" b="1">
                <a:latin typeface="Times New Roman" pitchFamily="18" charset="0"/>
                <a:cs typeface="Times New Roman" pitchFamily="18" charset="0"/>
              </a:rPr>
              <a:t>Отрута </a:t>
            </a:r>
            <a:r>
              <a:rPr lang="en-US" altLang="uk-UA" sz="1900" b="1" i="1">
                <a:latin typeface="Times New Roman" pitchFamily="18" charset="0"/>
                <a:cs typeface="Times New Roman" pitchFamily="18" charset="0"/>
              </a:rPr>
              <a:t>Latrodectus </a:t>
            </a:r>
            <a:r>
              <a:rPr lang="uk-UA" altLang="uk-UA" sz="1900" b="1">
                <a:latin typeface="Times New Roman" pitchFamily="18" charset="0"/>
                <a:cs typeface="Times New Roman" pitchFamily="18" charset="0"/>
              </a:rPr>
              <a:t>містить токсичні  пороформувальні білки, одні з яких у комах          (</a:t>
            </a:r>
            <a:r>
              <a:rPr lang="uk-UA" altLang="uk-UA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α-латроінсектотоксин)</a:t>
            </a:r>
            <a:r>
              <a:rPr lang="uk-UA" altLang="uk-UA" sz="1900" b="1">
                <a:latin typeface="Times New Roman" pitchFamily="18" charset="0"/>
                <a:cs typeface="Times New Roman" pitchFamily="18" charset="0"/>
              </a:rPr>
              <a:t>, а інші – у хребетних тварин (</a:t>
            </a:r>
            <a:r>
              <a:rPr lang="uk-UA" altLang="uk-UA" sz="2000" b="1">
                <a:latin typeface="Times New Roman" pitchFamily="18" charset="0"/>
                <a:cs typeface="Calibri" pitchFamily="34" charset="0"/>
              </a:rPr>
              <a:t>α-латротоксин) </a:t>
            </a:r>
            <a:r>
              <a:rPr lang="uk-UA" altLang="uk-UA" sz="1900" b="1">
                <a:latin typeface="Times New Roman" pitchFamily="18" charset="0"/>
                <a:cs typeface="Times New Roman" pitchFamily="18" charset="0"/>
              </a:rPr>
              <a:t> спричинюють масоване вивільнення медіатора з нервових закінчень. </a:t>
            </a:r>
            <a:endParaRPr lang="uk-UA" altLang="uk-UA" sz="19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Екран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User</cp:lastModifiedBy>
  <cp:revision>1</cp:revision>
  <dcterms:created xsi:type="dcterms:W3CDTF">2014-10-13T20:34:03Z</dcterms:created>
  <dcterms:modified xsi:type="dcterms:W3CDTF">2014-10-13T20:35:49Z</dcterms:modified>
</cp:coreProperties>
</file>